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50"/>
  </p:notesMasterIdLst>
  <p:sldIdLst>
    <p:sldId id="256" r:id="rId2"/>
    <p:sldId id="257" r:id="rId3"/>
    <p:sldId id="260" r:id="rId4"/>
    <p:sldId id="265" r:id="rId5"/>
    <p:sldId id="266" r:id="rId6"/>
    <p:sldId id="267" r:id="rId7"/>
    <p:sldId id="261" r:id="rId8"/>
    <p:sldId id="262" r:id="rId9"/>
    <p:sldId id="264" r:id="rId10"/>
    <p:sldId id="271" r:id="rId11"/>
    <p:sldId id="268" r:id="rId12"/>
    <p:sldId id="269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386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60ADC-7A96-4DF1-A58F-FBF3FACC13D6}" type="datetimeFigureOut">
              <a:rPr lang="en-US" smtClean="0"/>
              <a:t>5/24/2019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5E5BF-E149-4DE0-8F0F-2DCD9F427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38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5E5BF-E149-4DE0-8F0F-2DCD9F427E0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18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E88470-7D25-44D4-BF9D-726B162712D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74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5E5BF-E149-4DE0-8F0F-2DCD9F427E0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1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18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276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596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2628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210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332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045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16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99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52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30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4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22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09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93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6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536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86FE8C1-2170-4828-B9BB-1101B0814721}" type="datetimeFigureOut">
              <a:rPr lang="en-US" smtClean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6B29D-3F8C-491D-870C-C6582BE0FB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373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Structure</a:t>
            </a:r>
            <a:r>
              <a:rPr lang="en-US" dirty="0"/>
              <a:t> </a:t>
            </a:r>
            <a:r>
              <a:rPr lang="en-US" b="1" dirty="0"/>
              <a:t>and</a:t>
            </a:r>
            <a:r>
              <a:rPr lang="en-US" dirty="0"/>
              <a:t> </a:t>
            </a:r>
            <a:r>
              <a:rPr lang="en-US" b="1" dirty="0"/>
              <a:t>function</a:t>
            </a:r>
            <a:r>
              <a:rPr lang="en-US" dirty="0"/>
              <a:t> </a:t>
            </a:r>
            <a:r>
              <a:rPr lang="en-US" b="1" dirty="0"/>
              <a:t>of</a:t>
            </a:r>
            <a:r>
              <a:rPr lang="en-US" dirty="0"/>
              <a:t> </a:t>
            </a:r>
            <a:r>
              <a:rPr lang="en-US" b="1" dirty="0"/>
              <a:t>DNA</a:t>
            </a:r>
          </a:p>
        </p:txBody>
      </p:sp>
      <p:pic>
        <p:nvPicPr>
          <p:cNvPr id="11266" name="Picture 2" descr="C:\Users\UNIVERSAL\Desktop\thO41ZBA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777382"/>
            <a:ext cx="6400800" cy="177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65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Genetic</a:t>
            </a:r>
            <a:r>
              <a:rPr lang="en-US" dirty="0"/>
              <a:t> </a:t>
            </a:r>
            <a:r>
              <a:rPr lang="en-US" b="1" dirty="0"/>
              <a:t>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genetic code is the set of rules by which information encoded within genetic material (DNA or mRNA sequences) is translated into proteins by living cells. </a:t>
            </a:r>
          </a:p>
          <a:p>
            <a:r>
              <a:rPr lang="en-US" dirty="0"/>
              <a:t>The alphabet of genetic code contains only four letters(A,T,G,C).</a:t>
            </a:r>
          </a:p>
          <a:p>
            <a:r>
              <a:rPr lang="en-US" dirty="0"/>
              <a:t>Nucleotide triplets called as codon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30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Double Helix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1953: James watson &amp; Francis crick identified DNA’s structure.</a:t>
            </a:r>
          </a:p>
          <a:p>
            <a:r>
              <a:rPr lang="en-US" dirty="0"/>
              <a:t>A spiral shape of DNA.</a:t>
            </a:r>
          </a:p>
          <a:p>
            <a:r>
              <a:rPr lang="en-US" dirty="0"/>
              <a:t>Nucleotide strands are connected by hydrogen bonds.</a:t>
            </a:r>
          </a:p>
          <a:p>
            <a:r>
              <a:rPr lang="en-US" dirty="0"/>
              <a:t>Diameter of helix is 20A. </a:t>
            </a:r>
          </a:p>
        </p:txBody>
      </p:sp>
    </p:spTree>
    <p:extLst>
      <p:ext uri="{BB962C8B-B14F-4D97-AF65-F5344CB8AC3E}">
        <p14:creationId xmlns:p14="http://schemas.microsoft.com/office/powerpoint/2010/main" val="211964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NIVERSAL\Desktop\CNX_Chem_10_01_D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824345"/>
            <a:ext cx="37338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47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FUNCTIONS OF DNA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It is the genetic material, therefore responsible for carrying all the heredity information.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It has property of replication essential for passing genetic information from one generation to next 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Crossing over produce recombination.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04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Changes in sequence cause mutations which is responsible for all variations and formation of new specie.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It control all metabolic reactions of cells .</a:t>
            </a:r>
          </a:p>
        </p:txBody>
      </p:sp>
    </p:spTree>
    <p:extLst>
      <p:ext uri="{BB962C8B-B14F-4D97-AF65-F5344CB8AC3E}">
        <p14:creationId xmlns:p14="http://schemas.microsoft.com/office/powerpoint/2010/main" val="293771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840" y="2362200"/>
            <a:ext cx="7055380" cy="137160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 and functions of RNA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64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Ribonucleic Acid: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RNA is one of the major biological macromolecules that are essential for all known forms of life (along with DNA and proteins).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nucleotide in RNA contains a ribose sugar, bases of nucleic acid are Adenine (A), Cytosine (C), Guanine (G), and Uracil (U).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411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838200"/>
            <a:ext cx="70104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25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Synthesis: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Synthesis of RNA is usually catalyzed by an enzyme RNA polymerase.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using DNA template.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process is known as transcription.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number of RNA viruses (such as poliovirus) use this type of enzyme to replicate their genetic material.</a:t>
            </a:r>
          </a:p>
        </p:txBody>
      </p:sp>
    </p:spTree>
    <p:extLst>
      <p:ext uri="{BB962C8B-B14F-4D97-AF65-F5344CB8AC3E}">
        <p14:creationId xmlns:p14="http://schemas.microsoft.com/office/powerpoint/2010/main" val="25833813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RNA: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RNA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Ribosomal RNA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Messenger RNA (mRNA).</a:t>
            </a:r>
          </a:p>
        </p:txBody>
      </p:sp>
    </p:spTree>
    <p:extLst>
      <p:ext uri="{BB962C8B-B14F-4D97-AF65-F5344CB8AC3E}">
        <p14:creationId xmlns:p14="http://schemas.microsoft.com/office/powerpoint/2010/main" val="266001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Deoxyribonucleic</a:t>
            </a:r>
            <a:r>
              <a:rPr lang="en-US" dirty="0"/>
              <a:t> </a:t>
            </a:r>
            <a:r>
              <a:rPr lang="en-US" b="1" dirty="0"/>
              <a:t>acid(DNA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Defined:</a:t>
            </a:r>
          </a:p>
          <a:p>
            <a:pPr marL="0" indent="0">
              <a:buNone/>
            </a:pPr>
            <a:r>
              <a:rPr lang="en-US" dirty="0"/>
              <a:t>Molecule that store genetic information.</a:t>
            </a:r>
          </a:p>
          <a:p>
            <a:pPr marL="0" indent="0">
              <a:buNone/>
            </a:pPr>
            <a:r>
              <a:rPr lang="en-US" dirty="0"/>
              <a:t>DNA is  two stranded molecule that appear twisted giving it to a unique shape that referred to as  the double helix.</a:t>
            </a:r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4" name="Picture 2" descr="C:\Users\UNIVERSAL\Desktop\maxresdefault.jpg">
            <a:extLst>
              <a:ext uri="{FF2B5EF4-FFF2-40B4-BE49-F238E27FC236}">
                <a16:creationId xmlns:a16="http://schemas.microsoft.com/office/drawing/2014/main" xmlns="" id="{BE8E5264-F721-4A8E-BD7C-C765AB9E3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1191"/>
            <a:ext cx="4338954" cy="296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0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Messenger RNA: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Messenger RNA carries information about a protein sequence to the ribosomes, the protein synthesis factories in the cell.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coded so that every three nucleotides (a codon) correspond to one amino acid.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messenger RNA is then exported from the nucleus to the cytoplasm, where it is bound to ribosomes and translated into its corresponding protein from with the help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 structure with uracil base.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435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0" y="1295400"/>
            <a:ext cx="41148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46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RNA: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RNA is a small RNA chain of about 80 nucleotides.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has a clover leaf like structure.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transfers a specific amino acids to a growing polypeptide chain at the ribosomal site of protein synthesis.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has the sites for amino acids attachment and an anticodon region for codon recognition that binds to a specific sequence on the messenger RNA chain through hydrogen bonding.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293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219200"/>
            <a:ext cx="4952999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5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Ribosomal RNA: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 in ribosomes.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Eukaryotic ribosomes contain four different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molecules :18S, 5.8S, 28S and 5S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of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molecules are synthesized in the nucleolus, and one is synthesized elsewhere.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cytoplasm,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protein combine to form a nucleoprotein called ribosomes.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ribosomes binds mRNA and carries out protein synthesis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566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762000"/>
            <a:ext cx="60198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91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of RNA: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mRNA carries a copy of the instruction from the DNA in the nucleus to the ribosomes.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major component of ribosome the site of protein synthesis.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carries the amino acids which are added to the polypeptide chain (protein) being synthesized.</a:t>
            </a:r>
          </a:p>
        </p:txBody>
      </p:sp>
    </p:spTree>
    <p:extLst>
      <p:ext uri="{BB962C8B-B14F-4D97-AF65-F5344CB8AC3E}">
        <p14:creationId xmlns:p14="http://schemas.microsoft.com/office/powerpoint/2010/main" val="26269849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3200"/>
            <a:ext cx="7055380" cy="1143000"/>
          </a:xfrm>
        </p:spPr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7648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838200"/>
            <a:ext cx="68072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9776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DNA replication: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dirty="0"/>
              <a:t>is the process by which DNA makes a copy of itself during cell division.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Replication:</a:t>
            </a:r>
          </a:p>
          <a:p>
            <a:pPr marL="0" indent="0">
              <a:buNone/>
            </a:pPr>
            <a:r>
              <a:rPr lang="en-US" dirty="0"/>
              <a:t> is the process of synthesis of daughter DNA from parental DNA by the enzyme DNA Polymerase.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198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Monomer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DNA is made up of molecule called as nucleotide. It has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A phosphate molecule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A sugar molecule called deoxyribose, containing 5-carbons.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A nitrogen containing region.</a:t>
            </a:r>
          </a:p>
          <a:p>
            <a:pPr marL="0" indent="0">
              <a:buNone/>
            </a:pPr>
            <a:r>
              <a:rPr lang="en-US" dirty="0"/>
              <a:t>Millions of nucleotide bond to form a nucleic acid.</a:t>
            </a:r>
          </a:p>
        </p:txBody>
      </p:sp>
    </p:spTree>
    <p:extLst>
      <p:ext uri="{BB962C8B-B14F-4D97-AF65-F5344CB8AC3E}">
        <p14:creationId xmlns:p14="http://schemas.microsoft.com/office/powerpoint/2010/main" val="78317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14401"/>
            <a:ext cx="6396354" cy="5334006"/>
          </a:xfrm>
        </p:spPr>
        <p:txBody>
          <a:bodyPr/>
          <a:lstStyle/>
          <a:p>
            <a:r>
              <a:rPr lang="en-US" dirty="0"/>
              <a:t>Basis for inheritance</a:t>
            </a:r>
          </a:p>
          <a:p>
            <a:endParaRPr lang="en-US" dirty="0"/>
          </a:p>
          <a:p>
            <a:r>
              <a:rPr lang="en-US" dirty="0"/>
              <a:t>Fundamental process occurring in all cells for copying DNA to transfer the genetic information to daughter cells</a:t>
            </a:r>
          </a:p>
          <a:p>
            <a:endParaRPr lang="en-US" dirty="0"/>
          </a:p>
          <a:p>
            <a:r>
              <a:rPr lang="en-US" dirty="0"/>
              <a:t>Each cell must replicate its DNA before division.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0798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made up: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is a long thin molecule made up of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something called nucleotides.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four different types of nucleotides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usually represented by their first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letter: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A- adenine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T- thymine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- cytosine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 - guanine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6470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Replication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Semiconservative replication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Conservative replication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Dispersive replication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6597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A8C3A7F-B175-4853-9DF5-64FE6BCB2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Semiconservative replication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Conservative  replication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Dispersive replication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411CA81-613F-47FA-BA4F-1AE3AAF52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49278"/>
            <a:ext cx="4267200" cy="18054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F58A84B-AB2A-4941-9DEF-34CB4AC58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013" y="3301999"/>
            <a:ext cx="5081587" cy="15033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721F4FB-7ABD-433E-B8DF-2BD04B4254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0013" y="5278437"/>
            <a:ext cx="5081587" cy="15033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034" y="3349745"/>
            <a:ext cx="121931" cy="15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03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8676F4-25A3-403A-B1C5-A780728B3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52400"/>
            <a:ext cx="8915400" cy="6477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en-US" sz="28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en-US" sz="28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Conservative replication</a:t>
            </a:r>
            <a:r>
              <a:rPr lang="en-US" alt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this type, both strands of parent double helix would be conserved and the new DNA molecule would consist of two newly synthesized strands.</a:t>
            </a:r>
          </a:p>
          <a:p>
            <a:pPr marL="0" indent="0">
              <a:buNone/>
            </a:pPr>
            <a:endParaRPr lang="en-US" altLang="en-US" sz="28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Semi-conservative replication</a:t>
            </a:r>
            <a:r>
              <a:rPr lang="en-US" alt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this type, out of the two strands of newly synthesized DNA, one is new and the other is retained or conserved from the original(parent) molecule.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65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2D2995C-2C8C-4F5F-8D17-EE01983F3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Dispersive Replication</a:t>
            </a:r>
            <a:r>
              <a:rPr lang="en-US" altLang="en-US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type involves fragmentation of the parent double helix, and intermixing of pieces of the parent strand with newly synthesized pieces, thereby forming two new double helices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39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FC86BC-A4A9-4725-95FA-833768541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Synthesis of the new DNA Strands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EA043E3-06F6-4F4C-BF81-644B54099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DNA Polymerase:</a:t>
            </a: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Leading Strand: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3"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Lagging Strand:</a:t>
            </a:r>
          </a:p>
          <a:p>
            <a:pPr marL="514350" indent="-514350">
              <a:buAutoNum type="arabicPeriod" startAt="3"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3"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Okazaki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Fragments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ligase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88890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E90E403-79C4-44D7-9B04-437CF8E46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DNA Polymerase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38623F4-CFEF-4A14-8CC1-668850054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Polymerase (enzyme) catalyze the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synthesis of a new DNA strand in the 5’ to 3’ direction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4">
            <a:extLst>
              <a:ext uri="{FF2B5EF4-FFF2-40B4-BE49-F238E27FC236}">
                <a16:creationId xmlns="" xmlns:a16="http://schemas.microsoft.com/office/drawing/2014/main" id="{81A05873-6DE4-4C4E-B648-F97E0EF8A4BB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4114800"/>
            <a:ext cx="8610600" cy="1666875"/>
            <a:chOff x="231" y="3015"/>
            <a:chExt cx="5231" cy="1185"/>
          </a:xfrm>
        </p:grpSpPr>
        <p:sp>
          <p:nvSpPr>
            <p:cNvPr id="5" name="Line 5">
              <a:extLst>
                <a:ext uri="{FF2B5EF4-FFF2-40B4-BE49-F238E27FC236}">
                  <a16:creationId xmlns="" xmlns:a16="http://schemas.microsoft.com/office/drawing/2014/main" id="{908F63B8-3A17-4B59-91E7-4E4CF33E23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4" y="3216"/>
              <a:ext cx="4688" cy="0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Line 6">
              <a:extLst>
                <a:ext uri="{FF2B5EF4-FFF2-40B4-BE49-F238E27FC236}">
                  <a16:creationId xmlns="" xmlns:a16="http://schemas.microsoft.com/office/drawing/2014/main" id="{8865183A-F544-4CBF-BBC0-B95FAD4648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Line 7">
              <a:extLst>
                <a:ext uri="{FF2B5EF4-FFF2-40B4-BE49-F238E27FC236}">
                  <a16:creationId xmlns="" xmlns:a16="http://schemas.microsoft.com/office/drawing/2014/main" id="{41BD0FF3-C2B5-418A-B16C-0B1CB6EADF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2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8">
              <a:extLst>
                <a:ext uri="{FF2B5EF4-FFF2-40B4-BE49-F238E27FC236}">
                  <a16:creationId xmlns="" xmlns:a16="http://schemas.microsoft.com/office/drawing/2014/main" id="{4C8E44CA-2912-40EC-A620-50A290CE47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" y="320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9">
              <a:extLst>
                <a:ext uri="{FF2B5EF4-FFF2-40B4-BE49-F238E27FC236}">
                  <a16:creationId xmlns="" xmlns:a16="http://schemas.microsoft.com/office/drawing/2014/main" id="{95876625-057A-4105-98C0-4BC1890ED5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84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0">
              <a:extLst>
                <a:ext uri="{FF2B5EF4-FFF2-40B4-BE49-F238E27FC236}">
                  <a16:creationId xmlns="" xmlns:a16="http://schemas.microsoft.com/office/drawing/2014/main" id="{E1BF7357-C347-45ED-8ED6-ACAF65CBC7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1">
              <a:extLst>
                <a:ext uri="{FF2B5EF4-FFF2-40B4-BE49-F238E27FC236}">
                  <a16:creationId xmlns="" xmlns:a16="http://schemas.microsoft.com/office/drawing/2014/main" id="{58920470-1C05-4C72-8E9D-4A7A2E8250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12">
              <a:extLst>
                <a:ext uri="{FF2B5EF4-FFF2-40B4-BE49-F238E27FC236}">
                  <a16:creationId xmlns="" xmlns:a16="http://schemas.microsoft.com/office/drawing/2014/main" id="{917505AF-5968-4E29-BD68-5F5E3365FD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3">
              <a:extLst>
                <a:ext uri="{FF2B5EF4-FFF2-40B4-BE49-F238E27FC236}">
                  <a16:creationId xmlns="" xmlns:a16="http://schemas.microsoft.com/office/drawing/2014/main" id="{351FB408-D4E3-4C46-9768-044663C345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4">
              <a:extLst>
                <a:ext uri="{FF2B5EF4-FFF2-40B4-BE49-F238E27FC236}">
                  <a16:creationId xmlns="" xmlns:a16="http://schemas.microsoft.com/office/drawing/2014/main" id="{46A696F7-F141-4DC0-B6EB-39DA8F2AAA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2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15">
              <a:extLst>
                <a:ext uri="{FF2B5EF4-FFF2-40B4-BE49-F238E27FC236}">
                  <a16:creationId xmlns="" xmlns:a16="http://schemas.microsoft.com/office/drawing/2014/main" id="{82E28245-4F8E-442F-BC0C-9C12F3C488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16">
              <a:extLst>
                <a:ext uri="{FF2B5EF4-FFF2-40B4-BE49-F238E27FC236}">
                  <a16:creationId xmlns="" xmlns:a16="http://schemas.microsoft.com/office/drawing/2014/main" id="{ED8D55AA-AEE0-4BC6-A9ED-0C2A01EC92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9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7">
              <a:extLst>
                <a:ext uri="{FF2B5EF4-FFF2-40B4-BE49-F238E27FC236}">
                  <a16:creationId xmlns="" xmlns:a16="http://schemas.microsoft.com/office/drawing/2014/main" id="{F5EAAB21-35EC-497E-99A1-0ED7BAB037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8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8">
              <a:extLst>
                <a:ext uri="{FF2B5EF4-FFF2-40B4-BE49-F238E27FC236}">
                  <a16:creationId xmlns="" xmlns:a16="http://schemas.microsoft.com/office/drawing/2014/main" id="{78724658-4D96-4AF0-B5E4-C11BD39486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19">
              <a:extLst>
                <a:ext uri="{FF2B5EF4-FFF2-40B4-BE49-F238E27FC236}">
                  <a16:creationId xmlns="" xmlns:a16="http://schemas.microsoft.com/office/drawing/2014/main" id="{40AAA34F-2169-4E09-B7DA-A34C7CC118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20">
              <a:extLst>
                <a:ext uri="{FF2B5EF4-FFF2-40B4-BE49-F238E27FC236}">
                  <a16:creationId xmlns="" xmlns:a16="http://schemas.microsoft.com/office/drawing/2014/main" id="{59701447-7E93-49F0-85CB-C61F5B7833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2" y="3648"/>
              <a:ext cx="1216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21">
              <a:extLst>
                <a:ext uri="{FF2B5EF4-FFF2-40B4-BE49-F238E27FC236}">
                  <a16:creationId xmlns="" xmlns:a16="http://schemas.microsoft.com/office/drawing/2014/main" id="{1195C698-78EB-42B8-938F-A9A8346798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96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Line 22">
              <a:extLst>
                <a:ext uri="{FF2B5EF4-FFF2-40B4-BE49-F238E27FC236}">
                  <a16:creationId xmlns="" xmlns:a16="http://schemas.microsoft.com/office/drawing/2014/main" id="{8711117B-90CF-46F1-BD22-3FA9A925EE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2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23">
              <a:extLst>
                <a:ext uri="{FF2B5EF4-FFF2-40B4-BE49-F238E27FC236}">
                  <a16:creationId xmlns="" xmlns:a16="http://schemas.microsoft.com/office/drawing/2014/main" id="{C362526C-97ED-4628-9CDE-BF7B6BF47A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Line 24">
              <a:extLst>
                <a:ext uri="{FF2B5EF4-FFF2-40B4-BE49-F238E27FC236}">
                  <a16:creationId xmlns="" xmlns:a16="http://schemas.microsoft.com/office/drawing/2014/main" id="{B4EEF3BB-A804-48F3-99C1-503B726AF5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25">
              <a:extLst>
                <a:ext uri="{FF2B5EF4-FFF2-40B4-BE49-F238E27FC236}">
                  <a16:creationId xmlns="" xmlns:a16="http://schemas.microsoft.com/office/drawing/2014/main" id="{4558ACDD-852D-44A9-86A7-4F746198A8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8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6">
              <a:extLst>
                <a:ext uri="{FF2B5EF4-FFF2-40B4-BE49-F238E27FC236}">
                  <a16:creationId xmlns="" xmlns:a16="http://schemas.microsoft.com/office/drawing/2014/main" id="{6C91D771-B31C-49A5-A5F4-4797678ED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" y="3667"/>
              <a:ext cx="647" cy="50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RNA</a:t>
              </a:r>
            </a:p>
            <a:p>
              <a:pPr>
                <a:defRPr/>
              </a:pPr>
              <a:r>
                <a:rPr kumimoji="0"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Primer</a:t>
              </a:r>
            </a:p>
          </p:txBody>
        </p:sp>
        <p:sp>
          <p:nvSpPr>
            <p:cNvPr id="27" name="Line 27">
              <a:extLst>
                <a:ext uri="{FF2B5EF4-FFF2-40B4-BE49-F238E27FC236}">
                  <a16:creationId xmlns="" xmlns:a16="http://schemas.microsoft.com/office/drawing/2014/main" id="{2F46A8E8-1331-4EC3-92C2-14EE37D3D3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4" y="364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28">
              <a:extLst>
                <a:ext uri="{FF2B5EF4-FFF2-40B4-BE49-F238E27FC236}">
                  <a16:creationId xmlns="" xmlns:a16="http://schemas.microsoft.com/office/drawing/2014/main" id="{637599DD-E85A-47E7-B514-5BB000A0A1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29">
              <a:extLst>
                <a:ext uri="{FF2B5EF4-FFF2-40B4-BE49-F238E27FC236}">
                  <a16:creationId xmlns="" xmlns:a16="http://schemas.microsoft.com/office/drawing/2014/main" id="{11914459-6341-47EC-8B79-6BC945F5AD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0" y="364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0">
              <a:extLst>
                <a:ext uri="{FF2B5EF4-FFF2-40B4-BE49-F238E27FC236}">
                  <a16:creationId xmlns="" xmlns:a16="http://schemas.microsoft.com/office/drawing/2014/main" id="{7EDB5EE8-2F50-43C5-BF5F-BE5D1F6910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6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31">
              <a:extLst>
                <a:ext uri="{FF2B5EF4-FFF2-40B4-BE49-F238E27FC236}">
                  <a16:creationId xmlns="" xmlns:a16="http://schemas.microsoft.com/office/drawing/2014/main" id="{00D8A682-6C96-4828-A8F9-9CC4654899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8" y="364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32">
              <a:extLst>
                <a:ext uri="{FF2B5EF4-FFF2-40B4-BE49-F238E27FC236}">
                  <a16:creationId xmlns="" xmlns:a16="http://schemas.microsoft.com/office/drawing/2014/main" id="{F2894F5B-64B4-4B3F-8EBC-30523C8689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4" y="3728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33">
              <a:extLst>
                <a:ext uri="{FF2B5EF4-FFF2-40B4-BE49-F238E27FC236}">
                  <a16:creationId xmlns="" xmlns:a16="http://schemas.microsoft.com/office/drawing/2014/main" id="{8BC76290-BAC7-4A78-B455-BDDB4EBEE9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" y="393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34">
              <a:extLst>
                <a:ext uri="{FF2B5EF4-FFF2-40B4-BE49-F238E27FC236}">
                  <a16:creationId xmlns="" xmlns:a16="http://schemas.microsoft.com/office/drawing/2014/main" id="{9F23D2C2-BE93-42CE-A17B-0FD7D68091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24" y="3648"/>
              <a:ext cx="128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35">
              <a:extLst>
                <a:ext uri="{FF2B5EF4-FFF2-40B4-BE49-F238E27FC236}">
                  <a16:creationId xmlns="" xmlns:a16="http://schemas.microsoft.com/office/drawing/2014/main" id="{132BEC01-C591-4B8A-AC8B-7E9FAA866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3" y="3812"/>
              <a:ext cx="1472" cy="2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DNA Polymerase</a:t>
              </a:r>
            </a:p>
          </p:txBody>
        </p:sp>
        <p:sp>
          <p:nvSpPr>
            <p:cNvPr id="36" name="Rectangle 36">
              <a:extLst>
                <a:ext uri="{FF2B5EF4-FFF2-40B4-BE49-F238E27FC236}">
                  <a16:creationId xmlns="" xmlns:a16="http://schemas.microsoft.com/office/drawing/2014/main" id="{D056D88C-A8FA-4A5B-9D91-7EE2AFB92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8" y="3424"/>
              <a:ext cx="448" cy="352"/>
            </a:xfrm>
            <a:prstGeom prst="rect">
              <a:avLst/>
            </a:prstGeom>
            <a:noFill/>
            <a:ln w="508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endParaRPr lang="ar-SA" altLang="en-US" dirty="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="" xmlns:a16="http://schemas.microsoft.com/office/drawing/2014/main" id="{9C30E85F-55AB-4F9E-82C6-906DEF567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" y="3660"/>
              <a:ext cx="337" cy="181"/>
            </a:xfrm>
            <a:custGeom>
              <a:avLst/>
              <a:gdLst>
                <a:gd name="T0" fmla="*/ 0 w 337"/>
                <a:gd name="T1" fmla="*/ 180 h 181"/>
                <a:gd name="T2" fmla="*/ 48 w 337"/>
                <a:gd name="T3" fmla="*/ 168 h 181"/>
                <a:gd name="T4" fmla="*/ 84 w 337"/>
                <a:gd name="T5" fmla="*/ 144 h 181"/>
                <a:gd name="T6" fmla="*/ 120 w 337"/>
                <a:gd name="T7" fmla="*/ 120 h 181"/>
                <a:gd name="T8" fmla="*/ 156 w 337"/>
                <a:gd name="T9" fmla="*/ 96 h 181"/>
                <a:gd name="T10" fmla="*/ 192 w 337"/>
                <a:gd name="T11" fmla="*/ 84 h 181"/>
                <a:gd name="T12" fmla="*/ 228 w 337"/>
                <a:gd name="T13" fmla="*/ 72 h 181"/>
                <a:gd name="T14" fmla="*/ 264 w 337"/>
                <a:gd name="T15" fmla="*/ 48 h 181"/>
                <a:gd name="T16" fmla="*/ 300 w 337"/>
                <a:gd name="T17" fmla="*/ 24 h 181"/>
                <a:gd name="T18" fmla="*/ 336 w 337"/>
                <a:gd name="T19" fmla="*/ 0 h 1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7"/>
                <a:gd name="T31" fmla="*/ 0 h 181"/>
                <a:gd name="T32" fmla="*/ 337 w 337"/>
                <a:gd name="T33" fmla="*/ 181 h 1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7" h="181">
                  <a:moveTo>
                    <a:pt x="0" y="180"/>
                  </a:moveTo>
                  <a:lnTo>
                    <a:pt x="48" y="168"/>
                  </a:lnTo>
                  <a:lnTo>
                    <a:pt x="84" y="144"/>
                  </a:lnTo>
                  <a:lnTo>
                    <a:pt x="120" y="120"/>
                  </a:lnTo>
                  <a:lnTo>
                    <a:pt x="156" y="96"/>
                  </a:lnTo>
                  <a:lnTo>
                    <a:pt x="192" y="84"/>
                  </a:lnTo>
                  <a:lnTo>
                    <a:pt x="228" y="72"/>
                  </a:lnTo>
                  <a:lnTo>
                    <a:pt x="264" y="48"/>
                  </a:lnTo>
                  <a:lnTo>
                    <a:pt x="300" y="24"/>
                  </a:lnTo>
                  <a:lnTo>
                    <a:pt x="336" y="0"/>
                  </a:lnTo>
                </a:path>
              </a:pathLst>
            </a:custGeom>
            <a:noFill/>
            <a:ln w="508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Rectangle 38">
              <a:extLst>
                <a:ext uri="{FF2B5EF4-FFF2-40B4-BE49-F238E27FC236}">
                  <a16:creationId xmlns="" xmlns:a16="http://schemas.microsoft.com/office/drawing/2014/main" id="{22BCE19E-BD8A-470D-875D-9DD7577D2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" y="3936"/>
              <a:ext cx="890" cy="2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Nucleotide</a:t>
              </a:r>
            </a:p>
          </p:txBody>
        </p:sp>
        <p:sp>
          <p:nvSpPr>
            <p:cNvPr id="39" name="Line 39">
              <a:extLst>
                <a:ext uri="{FF2B5EF4-FFF2-40B4-BE49-F238E27FC236}">
                  <a16:creationId xmlns="" xmlns:a16="http://schemas.microsoft.com/office/drawing/2014/main" id="{FF7FD4E6-AB93-4381-B307-842F19DD5A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488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>
              <a:extLst>
                <a:ext uri="{FF2B5EF4-FFF2-40B4-BE49-F238E27FC236}">
                  <a16:creationId xmlns="" xmlns:a16="http://schemas.microsoft.com/office/drawing/2014/main" id="{7E233E30-538E-4903-B223-668B506622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4" y="369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Rectangle 41">
              <a:extLst>
                <a:ext uri="{FF2B5EF4-FFF2-40B4-BE49-F238E27FC236}">
                  <a16:creationId xmlns="" xmlns:a16="http://schemas.microsoft.com/office/drawing/2014/main" id="{40E8D359-A1E2-48EF-9561-661A83104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" y="3543"/>
              <a:ext cx="286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5’</a:t>
              </a:r>
            </a:p>
          </p:txBody>
        </p:sp>
        <p:sp>
          <p:nvSpPr>
            <p:cNvPr id="42" name="Rectangle 42">
              <a:extLst>
                <a:ext uri="{FF2B5EF4-FFF2-40B4-BE49-F238E27FC236}">
                  <a16:creationId xmlns="" xmlns:a16="http://schemas.microsoft.com/office/drawing/2014/main" id="{E407FAE8-A921-4E66-A46C-FC84A25BA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" y="3015"/>
              <a:ext cx="28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 dirty="0"/>
                <a:t>5’</a:t>
              </a:r>
            </a:p>
          </p:txBody>
        </p:sp>
        <p:sp>
          <p:nvSpPr>
            <p:cNvPr id="43" name="Rectangle 43">
              <a:extLst>
                <a:ext uri="{FF2B5EF4-FFF2-40B4-BE49-F238E27FC236}">
                  <a16:creationId xmlns="" xmlns:a16="http://schemas.microsoft.com/office/drawing/2014/main" id="{F1DB47E4-7988-4E6B-81C4-A59454554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" y="3063"/>
              <a:ext cx="28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3’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875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4A87813-80D1-4FD7-804F-F5D0A01BE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Leading Strand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6944BB9-297A-4A25-9F84-9D04C5715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Synthesized 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Template strand of DNA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5’ to 3’ direction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49">
            <a:extLst>
              <a:ext uri="{FF2B5EF4-FFF2-40B4-BE49-F238E27FC236}">
                <a16:creationId xmlns="" xmlns:a16="http://schemas.microsoft.com/office/drawing/2014/main" id="{D6B895AE-F4EC-4852-A4AD-A218A98B34C2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3810000"/>
            <a:ext cx="8610600" cy="2133599"/>
            <a:chOff x="231" y="3015"/>
            <a:chExt cx="5231" cy="1185"/>
          </a:xfrm>
        </p:grpSpPr>
        <p:sp>
          <p:nvSpPr>
            <p:cNvPr id="5" name="Line 50">
              <a:extLst>
                <a:ext uri="{FF2B5EF4-FFF2-40B4-BE49-F238E27FC236}">
                  <a16:creationId xmlns="" xmlns:a16="http://schemas.microsoft.com/office/drawing/2014/main" id="{FCC3C005-313A-4642-B8A1-45FD0D4C94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4" y="3216"/>
              <a:ext cx="4688" cy="0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Line 51">
              <a:extLst>
                <a:ext uri="{FF2B5EF4-FFF2-40B4-BE49-F238E27FC236}">
                  <a16:creationId xmlns="" xmlns:a16="http://schemas.microsoft.com/office/drawing/2014/main" id="{8220FA48-99FB-485E-ACEF-641E0557A0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Line 52">
              <a:extLst>
                <a:ext uri="{FF2B5EF4-FFF2-40B4-BE49-F238E27FC236}">
                  <a16:creationId xmlns="" xmlns:a16="http://schemas.microsoft.com/office/drawing/2014/main" id="{8D4175FF-65E1-4F32-B76E-DE0311E13D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2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53">
              <a:extLst>
                <a:ext uri="{FF2B5EF4-FFF2-40B4-BE49-F238E27FC236}">
                  <a16:creationId xmlns="" xmlns:a16="http://schemas.microsoft.com/office/drawing/2014/main" id="{D16B9B99-4A33-4017-A04C-B352348D57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" y="320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54">
              <a:extLst>
                <a:ext uri="{FF2B5EF4-FFF2-40B4-BE49-F238E27FC236}">
                  <a16:creationId xmlns="" xmlns:a16="http://schemas.microsoft.com/office/drawing/2014/main" id="{9AAD3FF1-34A0-475F-8571-67CACF50CC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84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55">
              <a:extLst>
                <a:ext uri="{FF2B5EF4-FFF2-40B4-BE49-F238E27FC236}">
                  <a16:creationId xmlns="" xmlns:a16="http://schemas.microsoft.com/office/drawing/2014/main" id="{50EF82C4-BC13-41A0-875B-21EE809849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56">
              <a:extLst>
                <a:ext uri="{FF2B5EF4-FFF2-40B4-BE49-F238E27FC236}">
                  <a16:creationId xmlns="" xmlns:a16="http://schemas.microsoft.com/office/drawing/2014/main" id="{65C70D28-3162-46CB-A56F-B8CE8B231C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57">
              <a:extLst>
                <a:ext uri="{FF2B5EF4-FFF2-40B4-BE49-F238E27FC236}">
                  <a16:creationId xmlns="" xmlns:a16="http://schemas.microsoft.com/office/drawing/2014/main" id="{9B7BF04B-CEA5-4DFF-9266-E95C78B69D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58">
              <a:extLst>
                <a:ext uri="{FF2B5EF4-FFF2-40B4-BE49-F238E27FC236}">
                  <a16:creationId xmlns="" xmlns:a16="http://schemas.microsoft.com/office/drawing/2014/main" id="{6B000864-0F34-4F2A-8091-AFE4039B13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59">
              <a:extLst>
                <a:ext uri="{FF2B5EF4-FFF2-40B4-BE49-F238E27FC236}">
                  <a16:creationId xmlns="" xmlns:a16="http://schemas.microsoft.com/office/drawing/2014/main" id="{550E45D8-6EF8-49E9-A3ED-0626BBE46B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2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60">
              <a:extLst>
                <a:ext uri="{FF2B5EF4-FFF2-40B4-BE49-F238E27FC236}">
                  <a16:creationId xmlns="" xmlns:a16="http://schemas.microsoft.com/office/drawing/2014/main" id="{2C74EC12-B6E1-40E7-AD83-4AF2D6AE70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61">
              <a:extLst>
                <a:ext uri="{FF2B5EF4-FFF2-40B4-BE49-F238E27FC236}">
                  <a16:creationId xmlns="" xmlns:a16="http://schemas.microsoft.com/office/drawing/2014/main" id="{811BC572-53B3-4844-B637-DD989F7AFE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9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62">
              <a:extLst>
                <a:ext uri="{FF2B5EF4-FFF2-40B4-BE49-F238E27FC236}">
                  <a16:creationId xmlns="" xmlns:a16="http://schemas.microsoft.com/office/drawing/2014/main" id="{796DEA2C-24A0-419A-87C1-F2112B25EA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8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63">
              <a:extLst>
                <a:ext uri="{FF2B5EF4-FFF2-40B4-BE49-F238E27FC236}">
                  <a16:creationId xmlns="" xmlns:a16="http://schemas.microsoft.com/office/drawing/2014/main" id="{30776B4F-1A0D-44E1-B11E-129BD1B8E8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64">
              <a:extLst>
                <a:ext uri="{FF2B5EF4-FFF2-40B4-BE49-F238E27FC236}">
                  <a16:creationId xmlns="" xmlns:a16="http://schemas.microsoft.com/office/drawing/2014/main" id="{0EAC2697-01CB-42A7-B48E-0B851C1F89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3200"/>
              <a:ext cx="0" cy="224"/>
            </a:xfrm>
            <a:prstGeom prst="line">
              <a:avLst/>
            </a:prstGeom>
            <a:noFill/>
            <a:ln w="508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65">
              <a:extLst>
                <a:ext uri="{FF2B5EF4-FFF2-40B4-BE49-F238E27FC236}">
                  <a16:creationId xmlns="" xmlns:a16="http://schemas.microsoft.com/office/drawing/2014/main" id="{CB422EAA-7CB5-46C0-9D70-4822BAC755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2" y="3648"/>
              <a:ext cx="1216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66">
              <a:extLst>
                <a:ext uri="{FF2B5EF4-FFF2-40B4-BE49-F238E27FC236}">
                  <a16:creationId xmlns="" xmlns:a16="http://schemas.microsoft.com/office/drawing/2014/main" id="{34B4C77C-0275-4D0E-B741-EEBC770B80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96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Line 67">
              <a:extLst>
                <a:ext uri="{FF2B5EF4-FFF2-40B4-BE49-F238E27FC236}">
                  <a16:creationId xmlns="" xmlns:a16="http://schemas.microsoft.com/office/drawing/2014/main" id="{35DC632D-9691-4A56-924F-B237B1B54D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2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68">
              <a:extLst>
                <a:ext uri="{FF2B5EF4-FFF2-40B4-BE49-F238E27FC236}">
                  <a16:creationId xmlns="" xmlns:a16="http://schemas.microsoft.com/office/drawing/2014/main" id="{D65F346B-2734-437E-8006-68B9936B2B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Line 69">
              <a:extLst>
                <a:ext uri="{FF2B5EF4-FFF2-40B4-BE49-F238E27FC236}">
                  <a16:creationId xmlns="" xmlns:a16="http://schemas.microsoft.com/office/drawing/2014/main" id="{83126493-A58F-43F8-89E2-CBDF9032B6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70">
              <a:extLst>
                <a:ext uri="{FF2B5EF4-FFF2-40B4-BE49-F238E27FC236}">
                  <a16:creationId xmlns="" xmlns:a16="http://schemas.microsoft.com/office/drawing/2014/main" id="{200B7CB3-DC6B-4310-A708-9946CCB215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8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71">
              <a:extLst>
                <a:ext uri="{FF2B5EF4-FFF2-40B4-BE49-F238E27FC236}">
                  <a16:creationId xmlns="" xmlns:a16="http://schemas.microsoft.com/office/drawing/2014/main" id="{AEBEE9A7-AC33-4A24-B187-65D5C5F96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" y="3667"/>
              <a:ext cx="647" cy="50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RNA</a:t>
              </a:r>
            </a:p>
            <a:p>
              <a:pPr>
                <a:defRPr/>
              </a:pPr>
              <a:r>
                <a:rPr kumimoji="0"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Primer</a:t>
              </a:r>
            </a:p>
          </p:txBody>
        </p:sp>
        <p:sp>
          <p:nvSpPr>
            <p:cNvPr id="27" name="Line 72">
              <a:extLst>
                <a:ext uri="{FF2B5EF4-FFF2-40B4-BE49-F238E27FC236}">
                  <a16:creationId xmlns="" xmlns:a16="http://schemas.microsoft.com/office/drawing/2014/main" id="{0FFA341A-3918-4E3C-A862-AD9C518818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4" y="364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73">
              <a:extLst>
                <a:ext uri="{FF2B5EF4-FFF2-40B4-BE49-F238E27FC236}">
                  <a16:creationId xmlns="" xmlns:a16="http://schemas.microsoft.com/office/drawing/2014/main" id="{D010DF67-71B2-4A04-B443-44F2BA3456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74">
              <a:extLst>
                <a:ext uri="{FF2B5EF4-FFF2-40B4-BE49-F238E27FC236}">
                  <a16:creationId xmlns="" xmlns:a16="http://schemas.microsoft.com/office/drawing/2014/main" id="{A102E762-931C-4965-89BC-CEAC33D161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0" y="364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75">
              <a:extLst>
                <a:ext uri="{FF2B5EF4-FFF2-40B4-BE49-F238E27FC236}">
                  <a16:creationId xmlns="" xmlns:a16="http://schemas.microsoft.com/office/drawing/2014/main" id="{761654FD-69CF-49A4-8844-19E4DDF4CF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6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76">
              <a:extLst>
                <a:ext uri="{FF2B5EF4-FFF2-40B4-BE49-F238E27FC236}">
                  <a16:creationId xmlns="" xmlns:a16="http://schemas.microsoft.com/office/drawing/2014/main" id="{7FCA5DA3-372B-4E1E-82CB-5FD390B47A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8" y="364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77">
              <a:extLst>
                <a:ext uri="{FF2B5EF4-FFF2-40B4-BE49-F238E27FC236}">
                  <a16:creationId xmlns="" xmlns:a16="http://schemas.microsoft.com/office/drawing/2014/main" id="{6A52394F-ED11-4F37-8723-49AD14AE33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4" y="3728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78">
              <a:extLst>
                <a:ext uri="{FF2B5EF4-FFF2-40B4-BE49-F238E27FC236}">
                  <a16:creationId xmlns="" xmlns:a16="http://schemas.microsoft.com/office/drawing/2014/main" id="{C32B5BF4-8679-471F-82C1-34F6F4A5EB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" y="393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79">
              <a:extLst>
                <a:ext uri="{FF2B5EF4-FFF2-40B4-BE49-F238E27FC236}">
                  <a16:creationId xmlns="" xmlns:a16="http://schemas.microsoft.com/office/drawing/2014/main" id="{5DB46B8C-A3C4-4B64-96E8-5A970D0696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24" y="3648"/>
              <a:ext cx="128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80">
              <a:extLst>
                <a:ext uri="{FF2B5EF4-FFF2-40B4-BE49-F238E27FC236}">
                  <a16:creationId xmlns="" xmlns:a16="http://schemas.microsoft.com/office/drawing/2014/main" id="{CC12314B-4C97-43E2-B821-F03472743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3" y="3812"/>
              <a:ext cx="1472" cy="2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DNA Polymerase</a:t>
              </a:r>
            </a:p>
          </p:txBody>
        </p:sp>
        <p:sp>
          <p:nvSpPr>
            <p:cNvPr id="36" name="Rectangle 81">
              <a:extLst>
                <a:ext uri="{FF2B5EF4-FFF2-40B4-BE49-F238E27FC236}">
                  <a16:creationId xmlns="" xmlns:a16="http://schemas.microsoft.com/office/drawing/2014/main" id="{97DDFCE8-F8CD-48DF-818A-D36788930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8" y="3424"/>
              <a:ext cx="448" cy="352"/>
            </a:xfrm>
            <a:prstGeom prst="rect">
              <a:avLst/>
            </a:prstGeom>
            <a:noFill/>
            <a:ln w="508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endParaRPr lang="ar-SA" altLang="en-US"/>
            </a:p>
          </p:txBody>
        </p:sp>
        <p:sp>
          <p:nvSpPr>
            <p:cNvPr id="37" name="Freeform 82">
              <a:extLst>
                <a:ext uri="{FF2B5EF4-FFF2-40B4-BE49-F238E27FC236}">
                  <a16:creationId xmlns="" xmlns:a16="http://schemas.microsoft.com/office/drawing/2014/main" id="{C4972C1A-1986-4EBF-85A8-671C1B6B5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" y="3660"/>
              <a:ext cx="337" cy="181"/>
            </a:xfrm>
            <a:custGeom>
              <a:avLst/>
              <a:gdLst>
                <a:gd name="T0" fmla="*/ 0 w 337"/>
                <a:gd name="T1" fmla="*/ 180 h 181"/>
                <a:gd name="T2" fmla="*/ 48 w 337"/>
                <a:gd name="T3" fmla="*/ 168 h 181"/>
                <a:gd name="T4" fmla="*/ 84 w 337"/>
                <a:gd name="T5" fmla="*/ 144 h 181"/>
                <a:gd name="T6" fmla="*/ 120 w 337"/>
                <a:gd name="T7" fmla="*/ 120 h 181"/>
                <a:gd name="T8" fmla="*/ 156 w 337"/>
                <a:gd name="T9" fmla="*/ 96 h 181"/>
                <a:gd name="T10" fmla="*/ 192 w 337"/>
                <a:gd name="T11" fmla="*/ 84 h 181"/>
                <a:gd name="T12" fmla="*/ 228 w 337"/>
                <a:gd name="T13" fmla="*/ 72 h 181"/>
                <a:gd name="T14" fmla="*/ 264 w 337"/>
                <a:gd name="T15" fmla="*/ 48 h 181"/>
                <a:gd name="T16" fmla="*/ 300 w 337"/>
                <a:gd name="T17" fmla="*/ 24 h 181"/>
                <a:gd name="T18" fmla="*/ 336 w 337"/>
                <a:gd name="T19" fmla="*/ 0 h 1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7"/>
                <a:gd name="T31" fmla="*/ 0 h 181"/>
                <a:gd name="T32" fmla="*/ 337 w 337"/>
                <a:gd name="T33" fmla="*/ 181 h 1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7" h="181">
                  <a:moveTo>
                    <a:pt x="0" y="180"/>
                  </a:moveTo>
                  <a:lnTo>
                    <a:pt x="48" y="168"/>
                  </a:lnTo>
                  <a:lnTo>
                    <a:pt x="84" y="144"/>
                  </a:lnTo>
                  <a:lnTo>
                    <a:pt x="120" y="120"/>
                  </a:lnTo>
                  <a:lnTo>
                    <a:pt x="156" y="96"/>
                  </a:lnTo>
                  <a:lnTo>
                    <a:pt x="192" y="84"/>
                  </a:lnTo>
                  <a:lnTo>
                    <a:pt x="228" y="72"/>
                  </a:lnTo>
                  <a:lnTo>
                    <a:pt x="264" y="48"/>
                  </a:lnTo>
                  <a:lnTo>
                    <a:pt x="300" y="24"/>
                  </a:lnTo>
                  <a:lnTo>
                    <a:pt x="336" y="0"/>
                  </a:lnTo>
                </a:path>
              </a:pathLst>
            </a:custGeom>
            <a:noFill/>
            <a:ln w="508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Rectangle 83">
              <a:extLst>
                <a:ext uri="{FF2B5EF4-FFF2-40B4-BE49-F238E27FC236}">
                  <a16:creationId xmlns="" xmlns:a16="http://schemas.microsoft.com/office/drawing/2014/main" id="{C1D9BB01-1586-40BA-B05A-AD02DF240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" y="3936"/>
              <a:ext cx="890" cy="2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Nucleotide</a:t>
              </a:r>
            </a:p>
          </p:txBody>
        </p:sp>
        <p:sp>
          <p:nvSpPr>
            <p:cNvPr id="39" name="Line 84">
              <a:extLst>
                <a:ext uri="{FF2B5EF4-FFF2-40B4-BE49-F238E27FC236}">
                  <a16:creationId xmlns="" xmlns:a16="http://schemas.microsoft.com/office/drawing/2014/main" id="{E4C158F5-B180-4514-918C-A840F8B3A9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488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85">
              <a:extLst>
                <a:ext uri="{FF2B5EF4-FFF2-40B4-BE49-F238E27FC236}">
                  <a16:creationId xmlns="" xmlns:a16="http://schemas.microsoft.com/office/drawing/2014/main" id="{9C5FE0F6-45CA-438D-A4AE-58E0377EA3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4" y="369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Rectangle 86">
              <a:extLst>
                <a:ext uri="{FF2B5EF4-FFF2-40B4-BE49-F238E27FC236}">
                  <a16:creationId xmlns="" xmlns:a16="http://schemas.microsoft.com/office/drawing/2014/main" id="{1ED9C70E-2866-4792-9F0A-99AC7349A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" y="3543"/>
              <a:ext cx="286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5’</a:t>
              </a:r>
            </a:p>
          </p:txBody>
        </p:sp>
        <p:sp>
          <p:nvSpPr>
            <p:cNvPr id="42" name="Rectangle 87">
              <a:extLst>
                <a:ext uri="{FF2B5EF4-FFF2-40B4-BE49-F238E27FC236}">
                  <a16:creationId xmlns="" xmlns:a16="http://schemas.microsoft.com/office/drawing/2014/main" id="{32E73A9A-F137-4ABC-BD34-2533971FC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" y="3015"/>
              <a:ext cx="28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5’</a:t>
              </a:r>
            </a:p>
          </p:txBody>
        </p:sp>
        <p:sp>
          <p:nvSpPr>
            <p:cNvPr id="43" name="Rectangle 88">
              <a:extLst>
                <a:ext uri="{FF2B5EF4-FFF2-40B4-BE49-F238E27FC236}">
                  <a16:creationId xmlns="" xmlns:a16="http://schemas.microsoft.com/office/drawing/2014/main" id="{48FBFD7B-E3F9-46B9-8FE1-E53DA2003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" y="3063"/>
              <a:ext cx="28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3’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873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5ECC7A-628B-4715-B80C-8E84389C7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Lagging Strand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AD05D91-F4FB-42D9-9B78-A21A42D20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085" y="1295400"/>
            <a:ext cx="8229600" cy="54102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Synthesized in the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5’ to 3’ direction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Other DNA strand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but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discontinuously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against overall direction of replication.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4">
            <a:extLst>
              <a:ext uri="{FF2B5EF4-FFF2-40B4-BE49-F238E27FC236}">
                <a16:creationId xmlns="" xmlns:a16="http://schemas.microsoft.com/office/drawing/2014/main" id="{C8CDBFB4-1BD1-4141-9F9A-D0EEF58BD192}"/>
              </a:ext>
            </a:extLst>
          </p:cNvPr>
          <p:cNvGrpSpPr>
            <a:grpSpLocks/>
          </p:cNvGrpSpPr>
          <p:nvPr/>
        </p:nvGrpSpPr>
        <p:grpSpPr bwMode="auto">
          <a:xfrm>
            <a:off x="228601" y="3429000"/>
            <a:ext cx="8610600" cy="1285892"/>
            <a:chOff x="183" y="2511"/>
            <a:chExt cx="5170" cy="985"/>
          </a:xfrm>
        </p:grpSpPr>
        <p:sp>
          <p:nvSpPr>
            <p:cNvPr id="5" name="Rectangle 5">
              <a:extLst>
                <a:ext uri="{FF2B5EF4-FFF2-40B4-BE49-F238E27FC236}">
                  <a16:creationId xmlns="" xmlns:a16="http://schemas.microsoft.com/office/drawing/2014/main" id="{7C6A5809-A605-4180-8C15-CF2788C72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3216"/>
              <a:ext cx="1012" cy="2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RNA Primer</a:t>
              </a:r>
            </a:p>
          </p:txBody>
        </p:sp>
        <p:sp>
          <p:nvSpPr>
            <p:cNvPr id="6" name="Line 6">
              <a:extLst>
                <a:ext uri="{FF2B5EF4-FFF2-40B4-BE49-F238E27FC236}">
                  <a16:creationId xmlns="" xmlns:a16="http://schemas.microsoft.com/office/drawing/2014/main" id="{13454C6F-689A-4A9A-94F3-DFB1C95096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4" y="3416"/>
              <a:ext cx="224" cy="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Line 7">
              <a:extLst>
                <a:ext uri="{FF2B5EF4-FFF2-40B4-BE49-F238E27FC236}">
                  <a16:creationId xmlns="" xmlns:a16="http://schemas.microsoft.com/office/drawing/2014/main" id="{55E5B107-1476-4FA1-9E28-6C80B45DAB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6" y="2736"/>
              <a:ext cx="4688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8">
              <a:extLst>
                <a:ext uri="{FF2B5EF4-FFF2-40B4-BE49-F238E27FC236}">
                  <a16:creationId xmlns="" xmlns:a16="http://schemas.microsoft.com/office/drawing/2014/main" id="{D1DA5963-484C-4E45-89BE-F4842AB899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8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9">
              <a:extLst>
                <a:ext uri="{FF2B5EF4-FFF2-40B4-BE49-F238E27FC236}">
                  <a16:creationId xmlns="" xmlns:a16="http://schemas.microsoft.com/office/drawing/2014/main" id="{7A728265-A01B-4895-8677-AE8CAF1B18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4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0">
              <a:extLst>
                <a:ext uri="{FF2B5EF4-FFF2-40B4-BE49-F238E27FC236}">
                  <a16:creationId xmlns="" xmlns:a16="http://schemas.microsoft.com/office/drawing/2014/main" id="{6FE9C19E-E084-4B58-AE6A-2453FAB471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0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1">
              <a:extLst>
                <a:ext uri="{FF2B5EF4-FFF2-40B4-BE49-F238E27FC236}">
                  <a16:creationId xmlns="" xmlns:a16="http://schemas.microsoft.com/office/drawing/2014/main" id="{5F74E2BB-312E-48BF-B4EA-8F2A8E1F5D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12">
              <a:extLst>
                <a:ext uri="{FF2B5EF4-FFF2-40B4-BE49-F238E27FC236}">
                  <a16:creationId xmlns="" xmlns:a16="http://schemas.microsoft.com/office/drawing/2014/main" id="{CBF4B984-5D20-4459-B3CB-9FBD68737F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72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3">
              <a:extLst>
                <a:ext uri="{FF2B5EF4-FFF2-40B4-BE49-F238E27FC236}">
                  <a16:creationId xmlns="" xmlns:a16="http://schemas.microsoft.com/office/drawing/2014/main" id="{3CF3D3B7-689E-4844-9241-571B7D8DB7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8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4">
              <a:extLst>
                <a:ext uri="{FF2B5EF4-FFF2-40B4-BE49-F238E27FC236}">
                  <a16:creationId xmlns="" xmlns:a16="http://schemas.microsoft.com/office/drawing/2014/main" id="{B03170B6-0717-4DE0-8FAB-38C2993A91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15">
              <a:extLst>
                <a:ext uri="{FF2B5EF4-FFF2-40B4-BE49-F238E27FC236}">
                  <a16:creationId xmlns="" xmlns:a16="http://schemas.microsoft.com/office/drawing/2014/main" id="{534ABE28-5DF7-4A44-9246-8A477169EB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8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16">
              <a:extLst>
                <a:ext uri="{FF2B5EF4-FFF2-40B4-BE49-F238E27FC236}">
                  <a16:creationId xmlns="" xmlns:a16="http://schemas.microsoft.com/office/drawing/2014/main" id="{EF0E49D2-A5E3-48FC-8927-FB5E3A53E5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64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7">
              <a:extLst>
                <a:ext uri="{FF2B5EF4-FFF2-40B4-BE49-F238E27FC236}">
                  <a16:creationId xmlns="" xmlns:a16="http://schemas.microsoft.com/office/drawing/2014/main" id="{0B8F7BFD-D42C-4373-BBA4-49929CC4D1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8">
              <a:extLst>
                <a:ext uri="{FF2B5EF4-FFF2-40B4-BE49-F238E27FC236}">
                  <a16:creationId xmlns="" xmlns:a16="http://schemas.microsoft.com/office/drawing/2014/main" id="{80325CD7-A8A1-43E3-8F07-106D67C91F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8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19">
              <a:extLst>
                <a:ext uri="{FF2B5EF4-FFF2-40B4-BE49-F238E27FC236}">
                  <a16:creationId xmlns="" xmlns:a16="http://schemas.microsoft.com/office/drawing/2014/main" id="{CFDEF0F1-128C-4E76-AC80-D2A2EE7A8E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0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20">
              <a:extLst>
                <a:ext uri="{FF2B5EF4-FFF2-40B4-BE49-F238E27FC236}">
                  <a16:creationId xmlns="" xmlns:a16="http://schemas.microsoft.com/office/drawing/2014/main" id="{EA6AEBF5-5B11-4988-851E-51D47BCBA7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24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21">
              <a:extLst>
                <a:ext uri="{FF2B5EF4-FFF2-40B4-BE49-F238E27FC236}">
                  <a16:creationId xmlns="" xmlns:a16="http://schemas.microsoft.com/office/drawing/2014/main" id="{D54F099A-DFAA-424F-8C41-B6F0DF5CA5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88" y="2720"/>
              <a:ext cx="0" cy="2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Line 22">
              <a:extLst>
                <a:ext uri="{FF2B5EF4-FFF2-40B4-BE49-F238E27FC236}">
                  <a16:creationId xmlns="" xmlns:a16="http://schemas.microsoft.com/office/drawing/2014/main" id="{8FB88A2B-DFBA-4736-B345-2C28988EC1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6" y="2640"/>
              <a:ext cx="3056" cy="0"/>
            </a:xfrm>
            <a:prstGeom prst="line">
              <a:avLst/>
            </a:prstGeom>
            <a:noFill/>
            <a:ln w="508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3">
              <a:extLst>
                <a:ext uri="{FF2B5EF4-FFF2-40B4-BE49-F238E27FC236}">
                  <a16:creationId xmlns="" xmlns:a16="http://schemas.microsoft.com/office/drawing/2014/main" id="{FC7013CE-3BE7-4348-B644-72F13C74E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1" y="2511"/>
              <a:ext cx="116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Leading Strand</a:t>
              </a:r>
              <a:endParaRPr kumimoji="0" lang="en-US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24">
              <a:extLst>
                <a:ext uri="{FF2B5EF4-FFF2-40B4-BE49-F238E27FC236}">
                  <a16:creationId xmlns="" xmlns:a16="http://schemas.microsoft.com/office/drawing/2014/main" id="{EBA87EA8-B510-4C64-8331-3EC2FF9C30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296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25">
              <a:extLst>
                <a:ext uri="{FF2B5EF4-FFF2-40B4-BE49-F238E27FC236}">
                  <a16:creationId xmlns="" xmlns:a16="http://schemas.microsoft.com/office/drawing/2014/main" id="{44AAA328-CEE8-408F-9FBC-04F7B30B85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2" y="316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26">
              <a:extLst>
                <a:ext uri="{FF2B5EF4-FFF2-40B4-BE49-F238E27FC236}">
                  <a16:creationId xmlns="" xmlns:a16="http://schemas.microsoft.com/office/drawing/2014/main" id="{95255344-34B1-4BC0-B1C8-F7E4E28D0E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64" y="296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7">
              <a:extLst>
                <a:ext uri="{FF2B5EF4-FFF2-40B4-BE49-F238E27FC236}">
                  <a16:creationId xmlns="" xmlns:a16="http://schemas.microsoft.com/office/drawing/2014/main" id="{AD16F459-2AFB-4F52-8151-753A6C8C69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6" y="316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28">
              <a:extLst>
                <a:ext uri="{FF2B5EF4-FFF2-40B4-BE49-F238E27FC236}">
                  <a16:creationId xmlns="" xmlns:a16="http://schemas.microsoft.com/office/drawing/2014/main" id="{862B5237-3B41-4CDC-9651-F7B248DB20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8" y="296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29">
              <a:extLst>
                <a:ext uri="{FF2B5EF4-FFF2-40B4-BE49-F238E27FC236}">
                  <a16:creationId xmlns="" xmlns:a16="http://schemas.microsoft.com/office/drawing/2014/main" id="{6EB42B96-B612-4464-A96B-EB595FEC53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0" y="3168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0">
              <a:extLst>
                <a:ext uri="{FF2B5EF4-FFF2-40B4-BE49-F238E27FC236}">
                  <a16:creationId xmlns="" xmlns:a16="http://schemas.microsoft.com/office/drawing/2014/main" id="{5DB654AF-782A-4E81-ABCA-9C730152D8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0" y="296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31">
              <a:extLst>
                <a:ext uri="{FF2B5EF4-FFF2-40B4-BE49-F238E27FC236}">
                  <a16:creationId xmlns="" xmlns:a16="http://schemas.microsoft.com/office/drawing/2014/main" id="{25A66DE3-465B-4C8A-993E-494F9D0BE1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2" y="3168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32">
              <a:extLst>
                <a:ext uri="{FF2B5EF4-FFF2-40B4-BE49-F238E27FC236}">
                  <a16:creationId xmlns="" xmlns:a16="http://schemas.microsoft.com/office/drawing/2014/main" id="{403F8DC6-9AB5-4BFF-9CDA-C7134CE822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8" y="296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33">
              <a:extLst>
                <a:ext uri="{FF2B5EF4-FFF2-40B4-BE49-F238E27FC236}">
                  <a16:creationId xmlns="" xmlns:a16="http://schemas.microsoft.com/office/drawing/2014/main" id="{186D0157-5423-418F-809D-D79E1B62A0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0" y="316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34">
              <a:extLst>
                <a:ext uri="{FF2B5EF4-FFF2-40B4-BE49-F238E27FC236}">
                  <a16:creationId xmlns="" xmlns:a16="http://schemas.microsoft.com/office/drawing/2014/main" id="{764BCED5-F657-4741-BC60-3747B6DE18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296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Line 35">
              <a:extLst>
                <a:ext uri="{FF2B5EF4-FFF2-40B4-BE49-F238E27FC236}">
                  <a16:creationId xmlns="" xmlns:a16="http://schemas.microsoft.com/office/drawing/2014/main" id="{D9B29665-BB99-40A1-841D-7C6F6920A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4" y="316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Line 36">
              <a:extLst>
                <a:ext uri="{FF2B5EF4-FFF2-40B4-BE49-F238E27FC236}">
                  <a16:creationId xmlns="" xmlns:a16="http://schemas.microsoft.com/office/drawing/2014/main" id="{E3410D18-5CA5-4D10-BC25-F7D2FC1214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24" y="296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Line 37">
              <a:extLst>
                <a:ext uri="{FF2B5EF4-FFF2-40B4-BE49-F238E27FC236}">
                  <a16:creationId xmlns="" xmlns:a16="http://schemas.microsoft.com/office/drawing/2014/main" id="{5CDD015B-CA33-46AF-A86A-3ECC59DFA1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6" y="3168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Line 38">
              <a:extLst>
                <a:ext uri="{FF2B5EF4-FFF2-40B4-BE49-F238E27FC236}">
                  <a16:creationId xmlns="" xmlns:a16="http://schemas.microsoft.com/office/drawing/2014/main" id="{EF51EC07-DC88-42E2-8A0C-3DE17DF42A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88" y="296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Line 39">
              <a:extLst>
                <a:ext uri="{FF2B5EF4-FFF2-40B4-BE49-F238E27FC236}">
                  <a16:creationId xmlns="" xmlns:a16="http://schemas.microsoft.com/office/drawing/2014/main" id="{AD5E958E-40B5-4500-8A99-BF02FC67AF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0" y="3168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Rectangle 40">
              <a:extLst>
                <a:ext uri="{FF2B5EF4-FFF2-40B4-BE49-F238E27FC236}">
                  <a16:creationId xmlns="" xmlns:a16="http://schemas.microsoft.com/office/drawing/2014/main" id="{8896704D-CD11-49CD-85E6-85F6A9A3E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2944"/>
              <a:ext cx="448" cy="352"/>
            </a:xfrm>
            <a:prstGeom prst="rect">
              <a:avLst/>
            </a:prstGeom>
            <a:noFill/>
            <a:ln w="508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endParaRPr lang="ar-SA" altLang="en-US"/>
            </a:p>
          </p:txBody>
        </p:sp>
        <p:sp>
          <p:nvSpPr>
            <p:cNvPr id="41" name="Line 41">
              <a:extLst>
                <a:ext uri="{FF2B5EF4-FFF2-40B4-BE49-F238E27FC236}">
                  <a16:creationId xmlns="" xmlns:a16="http://schemas.microsoft.com/office/drawing/2014/main" id="{07B476DA-7B2F-4EE6-95E1-EAC1F40FAD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0" y="321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Line 42">
              <a:extLst>
                <a:ext uri="{FF2B5EF4-FFF2-40B4-BE49-F238E27FC236}">
                  <a16:creationId xmlns="" xmlns:a16="http://schemas.microsoft.com/office/drawing/2014/main" id="{56AD62E3-9BC7-4803-A1E7-D9EA45D73E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8" y="3008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Rectangle 43">
              <a:extLst>
                <a:ext uri="{FF2B5EF4-FFF2-40B4-BE49-F238E27FC236}">
                  <a16:creationId xmlns="" xmlns:a16="http://schemas.microsoft.com/office/drawing/2014/main" id="{5EC0D1E4-7DE4-4D2B-9866-5FB6348BB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" y="3188"/>
              <a:ext cx="1404" cy="2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DNA Polymerase</a:t>
              </a:r>
            </a:p>
          </p:txBody>
        </p:sp>
        <p:sp>
          <p:nvSpPr>
            <p:cNvPr id="44" name="Freeform 44">
              <a:extLst>
                <a:ext uri="{FF2B5EF4-FFF2-40B4-BE49-F238E27FC236}">
                  <a16:creationId xmlns="" xmlns:a16="http://schemas.microsoft.com/office/drawing/2014/main" id="{937DE79A-DE5C-4F7B-8195-E69A51BAA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3252"/>
              <a:ext cx="241" cy="157"/>
            </a:xfrm>
            <a:custGeom>
              <a:avLst/>
              <a:gdLst>
                <a:gd name="T0" fmla="*/ 0 w 241"/>
                <a:gd name="T1" fmla="*/ 156 h 157"/>
                <a:gd name="T2" fmla="*/ 36 w 241"/>
                <a:gd name="T3" fmla="*/ 156 h 157"/>
                <a:gd name="T4" fmla="*/ 72 w 241"/>
                <a:gd name="T5" fmla="*/ 156 h 157"/>
                <a:gd name="T6" fmla="*/ 108 w 241"/>
                <a:gd name="T7" fmla="*/ 156 h 157"/>
                <a:gd name="T8" fmla="*/ 144 w 241"/>
                <a:gd name="T9" fmla="*/ 132 h 157"/>
                <a:gd name="T10" fmla="*/ 168 w 241"/>
                <a:gd name="T11" fmla="*/ 96 h 157"/>
                <a:gd name="T12" fmla="*/ 204 w 241"/>
                <a:gd name="T13" fmla="*/ 72 h 157"/>
                <a:gd name="T14" fmla="*/ 216 w 241"/>
                <a:gd name="T15" fmla="*/ 36 h 157"/>
                <a:gd name="T16" fmla="*/ 240 w 241"/>
                <a:gd name="T17" fmla="*/ 0 h 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1"/>
                <a:gd name="T28" fmla="*/ 0 h 157"/>
                <a:gd name="T29" fmla="*/ 241 w 241"/>
                <a:gd name="T30" fmla="*/ 157 h 1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1" h="157">
                  <a:moveTo>
                    <a:pt x="0" y="156"/>
                  </a:moveTo>
                  <a:lnTo>
                    <a:pt x="36" y="156"/>
                  </a:lnTo>
                  <a:lnTo>
                    <a:pt x="72" y="156"/>
                  </a:lnTo>
                  <a:lnTo>
                    <a:pt x="108" y="156"/>
                  </a:lnTo>
                  <a:lnTo>
                    <a:pt x="144" y="132"/>
                  </a:lnTo>
                  <a:lnTo>
                    <a:pt x="168" y="96"/>
                  </a:lnTo>
                  <a:lnTo>
                    <a:pt x="204" y="72"/>
                  </a:lnTo>
                  <a:lnTo>
                    <a:pt x="216" y="36"/>
                  </a:lnTo>
                  <a:lnTo>
                    <a:pt x="240" y="0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45">
              <a:extLst>
                <a:ext uri="{FF2B5EF4-FFF2-40B4-BE49-F238E27FC236}">
                  <a16:creationId xmlns="" xmlns:a16="http://schemas.microsoft.com/office/drawing/2014/main" id="{5F2DB9EF-A4A8-4DD5-ADE1-FD95A27A74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84" y="3112"/>
              <a:ext cx="224" cy="1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Rectangle 46">
              <a:extLst>
                <a:ext uri="{FF2B5EF4-FFF2-40B4-BE49-F238E27FC236}">
                  <a16:creationId xmlns="" xmlns:a16="http://schemas.microsoft.com/office/drawing/2014/main" id="{AF9596CC-01C8-484C-A41D-2122F7B70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" y="2583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5’</a:t>
              </a:r>
            </a:p>
          </p:txBody>
        </p:sp>
        <p:sp>
          <p:nvSpPr>
            <p:cNvPr id="47" name="Rectangle 47">
              <a:extLst>
                <a:ext uri="{FF2B5EF4-FFF2-40B4-BE49-F238E27FC236}">
                  <a16:creationId xmlns="" xmlns:a16="http://schemas.microsoft.com/office/drawing/2014/main" id="{3074C361-8BDC-4C4C-837A-8FE38B9F9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9" y="3063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5’</a:t>
              </a:r>
            </a:p>
          </p:txBody>
        </p:sp>
        <p:sp>
          <p:nvSpPr>
            <p:cNvPr id="48" name="Rectangle 48">
              <a:extLst>
                <a:ext uri="{FF2B5EF4-FFF2-40B4-BE49-F238E27FC236}">
                  <a16:creationId xmlns="" xmlns:a16="http://schemas.microsoft.com/office/drawing/2014/main" id="{6FA98337-15C7-4CF3-8074-2FE784AF7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9" y="2583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3’</a:t>
              </a:r>
            </a:p>
          </p:txBody>
        </p:sp>
        <p:sp>
          <p:nvSpPr>
            <p:cNvPr id="49" name="Rectangle 49">
              <a:extLst>
                <a:ext uri="{FF2B5EF4-FFF2-40B4-BE49-F238E27FC236}">
                  <a16:creationId xmlns="" xmlns:a16="http://schemas.microsoft.com/office/drawing/2014/main" id="{F3FB6943-2825-4525-BD93-1ECA86670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" y="3015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3’</a:t>
              </a:r>
            </a:p>
          </p:txBody>
        </p:sp>
      </p:grpSp>
      <p:grpSp>
        <p:nvGrpSpPr>
          <p:cNvPr id="50" name="Group 50">
            <a:extLst>
              <a:ext uri="{FF2B5EF4-FFF2-40B4-BE49-F238E27FC236}">
                <a16:creationId xmlns="" xmlns:a16="http://schemas.microsoft.com/office/drawing/2014/main" id="{B92F6C5D-F5A3-4942-89AB-A465A42B7594}"/>
              </a:ext>
            </a:extLst>
          </p:cNvPr>
          <p:cNvGrpSpPr>
            <a:grpSpLocks/>
          </p:cNvGrpSpPr>
          <p:nvPr/>
        </p:nvGrpSpPr>
        <p:grpSpPr bwMode="auto">
          <a:xfrm>
            <a:off x="152406" y="4885462"/>
            <a:ext cx="8839192" cy="1648852"/>
            <a:chOff x="183" y="3396"/>
            <a:chExt cx="5218" cy="899"/>
          </a:xfrm>
        </p:grpSpPr>
        <p:sp>
          <p:nvSpPr>
            <p:cNvPr id="51" name="Line 51">
              <a:extLst>
                <a:ext uri="{FF2B5EF4-FFF2-40B4-BE49-F238E27FC236}">
                  <a16:creationId xmlns="" xmlns:a16="http://schemas.microsoft.com/office/drawing/2014/main" id="{9B016170-22FC-4B69-A852-D425D3E967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8" y="3552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Freeform 52">
              <a:extLst>
                <a:ext uri="{FF2B5EF4-FFF2-40B4-BE49-F238E27FC236}">
                  <a16:creationId xmlns="" xmlns:a16="http://schemas.microsoft.com/office/drawing/2014/main" id="{FF9C7A12-18DA-4AE2-9443-9BD15BA82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396"/>
              <a:ext cx="289" cy="109"/>
            </a:xfrm>
            <a:custGeom>
              <a:avLst/>
              <a:gdLst>
                <a:gd name="T0" fmla="*/ 0 w 289"/>
                <a:gd name="T1" fmla="*/ 108 h 109"/>
                <a:gd name="T2" fmla="*/ 12 w 289"/>
                <a:gd name="T3" fmla="*/ 72 h 109"/>
                <a:gd name="T4" fmla="*/ 36 w 289"/>
                <a:gd name="T5" fmla="*/ 36 h 109"/>
                <a:gd name="T6" fmla="*/ 72 w 289"/>
                <a:gd name="T7" fmla="*/ 12 h 109"/>
                <a:gd name="T8" fmla="*/ 108 w 289"/>
                <a:gd name="T9" fmla="*/ 0 h 109"/>
                <a:gd name="T10" fmla="*/ 144 w 289"/>
                <a:gd name="T11" fmla="*/ 0 h 109"/>
                <a:gd name="T12" fmla="*/ 180 w 289"/>
                <a:gd name="T13" fmla="*/ 0 h 109"/>
                <a:gd name="T14" fmla="*/ 216 w 289"/>
                <a:gd name="T15" fmla="*/ 0 h 109"/>
                <a:gd name="T16" fmla="*/ 252 w 289"/>
                <a:gd name="T17" fmla="*/ 0 h 109"/>
                <a:gd name="T18" fmla="*/ 288 w 289"/>
                <a:gd name="T19" fmla="*/ 0 h 1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9"/>
                <a:gd name="T31" fmla="*/ 0 h 109"/>
                <a:gd name="T32" fmla="*/ 289 w 289"/>
                <a:gd name="T33" fmla="*/ 109 h 1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9" h="109">
                  <a:moveTo>
                    <a:pt x="0" y="108"/>
                  </a:moveTo>
                  <a:lnTo>
                    <a:pt x="12" y="72"/>
                  </a:lnTo>
                  <a:lnTo>
                    <a:pt x="36" y="36"/>
                  </a:lnTo>
                  <a:lnTo>
                    <a:pt x="72" y="12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80" y="0"/>
                  </a:lnTo>
                  <a:lnTo>
                    <a:pt x="216" y="0"/>
                  </a:lnTo>
                  <a:lnTo>
                    <a:pt x="252" y="0"/>
                  </a:lnTo>
                  <a:lnTo>
                    <a:pt x="288" y="0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Line 53">
              <a:extLst>
                <a:ext uri="{FF2B5EF4-FFF2-40B4-BE49-F238E27FC236}">
                  <a16:creationId xmlns="" xmlns:a16="http://schemas.microsoft.com/office/drawing/2014/main" id="{08ECC6B0-AEA5-40CB-9BFE-1DB2467F86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8" y="3552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Line 54">
              <a:extLst>
                <a:ext uri="{FF2B5EF4-FFF2-40B4-BE49-F238E27FC236}">
                  <a16:creationId xmlns="" xmlns:a16="http://schemas.microsoft.com/office/drawing/2014/main" id="{E75FFD23-9227-45D2-BD1F-D5859DD41C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6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Line 55">
              <a:extLst>
                <a:ext uri="{FF2B5EF4-FFF2-40B4-BE49-F238E27FC236}">
                  <a16:creationId xmlns="" xmlns:a16="http://schemas.microsoft.com/office/drawing/2014/main" id="{3272206E-102E-4E9A-A27E-02F261A42F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2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Line 56">
              <a:extLst>
                <a:ext uri="{FF2B5EF4-FFF2-40B4-BE49-F238E27FC236}">
                  <a16:creationId xmlns="" xmlns:a16="http://schemas.microsoft.com/office/drawing/2014/main" id="{80DB0CB3-1B5A-4616-906D-60980F00FF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Line 57">
              <a:extLst>
                <a:ext uri="{FF2B5EF4-FFF2-40B4-BE49-F238E27FC236}">
                  <a16:creationId xmlns="" xmlns:a16="http://schemas.microsoft.com/office/drawing/2014/main" id="{D1DA0018-4C78-4BFA-A4A3-8ADEAE7699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84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Line 58">
              <a:extLst>
                <a:ext uri="{FF2B5EF4-FFF2-40B4-BE49-F238E27FC236}">
                  <a16:creationId xmlns="" xmlns:a16="http://schemas.microsoft.com/office/drawing/2014/main" id="{0A8F549C-3F37-499F-9B73-FA1F3C8C55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Line 59">
              <a:extLst>
                <a:ext uri="{FF2B5EF4-FFF2-40B4-BE49-F238E27FC236}">
                  <a16:creationId xmlns="" xmlns:a16="http://schemas.microsoft.com/office/drawing/2014/main" id="{50846137-3C82-4811-9DD5-FDE751732A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Line 60">
              <a:extLst>
                <a:ext uri="{FF2B5EF4-FFF2-40B4-BE49-F238E27FC236}">
                  <a16:creationId xmlns="" xmlns:a16="http://schemas.microsoft.com/office/drawing/2014/main" id="{76A9143E-91E5-47BA-A330-B7B560809B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Line 61">
              <a:extLst>
                <a:ext uri="{FF2B5EF4-FFF2-40B4-BE49-F238E27FC236}">
                  <a16:creationId xmlns="" xmlns:a16="http://schemas.microsoft.com/office/drawing/2014/main" id="{85422127-445E-4D95-A058-A0A65E6558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8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Line 62">
              <a:extLst>
                <a:ext uri="{FF2B5EF4-FFF2-40B4-BE49-F238E27FC236}">
                  <a16:creationId xmlns="" xmlns:a16="http://schemas.microsoft.com/office/drawing/2014/main" id="{3E3197E6-8BF2-4E88-BCD4-6C92D4AAD1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64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Line 63">
              <a:extLst>
                <a:ext uri="{FF2B5EF4-FFF2-40B4-BE49-F238E27FC236}">
                  <a16:creationId xmlns="" xmlns:a16="http://schemas.microsoft.com/office/drawing/2014/main" id="{FC0E7DC1-9544-4D0F-B6FC-BA39D82615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4" name="Line 64">
              <a:extLst>
                <a:ext uri="{FF2B5EF4-FFF2-40B4-BE49-F238E27FC236}">
                  <a16:creationId xmlns="" xmlns:a16="http://schemas.microsoft.com/office/drawing/2014/main" id="{04A088B6-7B3D-453E-8BC4-FE120DB196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44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Line 65">
              <a:extLst>
                <a:ext uri="{FF2B5EF4-FFF2-40B4-BE49-F238E27FC236}">
                  <a16:creationId xmlns="" xmlns:a16="http://schemas.microsoft.com/office/drawing/2014/main" id="{F48B398E-B099-4A6D-95A3-4917C8EAA1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8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Line 66">
              <a:extLst>
                <a:ext uri="{FF2B5EF4-FFF2-40B4-BE49-F238E27FC236}">
                  <a16:creationId xmlns="" xmlns:a16="http://schemas.microsoft.com/office/drawing/2014/main" id="{8B2A8789-E9B2-426D-BCEE-2079DC0827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Line 67">
              <a:extLst>
                <a:ext uri="{FF2B5EF4-FFF2-40B4-BE49-F238E27FC236}">
                  <a16:creationId xmlns="" xmlns:a16="http://schemas.microsoft.com/office/drawing/2014/main" id="{78CB33FA-C5B1-46D2-B801-35D4455667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3824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Line 68">
              <a:extLst>
                <a:ext uri="{FF2B5EF4-FFF2-40B4-BE49-F238E27FC236}">
                  <a16:creationId xmlns="" xmlns:a16="http://schemas.microsoft.com/office/drawing/2014/main" id="{103DA5B5-845A-462F-995E-CD64E7CFEA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4" y="4032"/>
              <a:ext cx="4688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Rectangle 69">
              <a:extLst>
                <a:ext uri="{FF2B5EF4-FFF2-40B4-BE49-F238E27FC236}">
                  <a16:creationId xmlns="" xmlns:a16="http://schemas.microsoft.com/office/drawing/2014/main" id="{C1A09E63-57B3-472C-B950-8B649B63F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" y="4066"/>
              <a:ext cx="1330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5’ Lagging Strand</a:t>
              </a:r>
              <a:endParaRPr kumimoji="0" lang="en-US" sz="1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Line 70">
              <a:extLst>
                <a:ext uri="{FF2B5EF4-FFF2-40B4-BE49-F238E27FC236}">
                  <a16:creationId xmlns="" xmlns:a16="http://schemas.microsoft.com/office/drawing/2014/main" id="{59DEF564-97E2-46A7-92DE-E8EEA966A5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68" y="4176"/>
              <a:ext cx="3056" cy="0"/>
            </a:xfrm>
            <a:prstGeom prst="line">
              <a:avLst/>
            </a:prstGeom>
            <a:noFill/>
            <a:ln w="50800">
              <a:solidFill>
                <a:schemeClr val="accent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" name="Line 71">
              <a:extLst>
                <a:ext uri="{FF2B5EF4-FFF2-40B4-BE49-F238E27FC236}">
                  <a16:creationId xmlns="" xmlns:a16="http://schemas.microsoft.com/office/drawing/2014/main" id="{0C8D9F27-3AA2-4126-A5CD-02A9D67AD3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6" y="3584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" name="Line 72">
              <a:extLst>
                <a:ext uri="{FF2B5EF4-FFF2-40B4-BE49-F238E27FC236}">
                  <a16:creationId xmlns="" xmlns:a16="http://schemas.microsoft.com/office/drawing/2014/main" id="{47130877-C4C1-4E28-924A-17F17971AF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" y="3600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" name="Line 73">
              <a:extLst>
                <a:ext uri="{FF2B5EF4-FFF2-40B4-BE49-F238E27FC236}">
                  <a16:creationId xmlns="" xmlns:a16="http://schemas.microsoft.com/office/drawing/2014/main" id="{4976C133-9EC3-4F40-BF27-66A33B1C85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2" y="3584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4" name="Line 74">
              <a:extLst>
                <a:ext uri="{FF2B5EF4-FFF2-40B4-BE49-F238E27FC236}">
                  <a16:creationId xmlns="" xmlns:a16="http://schemas.microsoft.com/office/drawing/2014/main" id="{DA95723F-ADFD-4130-9156-ED4E100828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" y="3600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5" name="Line 75">
              <a:extLst>
                <a:ext uri="{FF2B5EF4-FFF2-40B4-BE49-F238E27FC236}">
                  <a16:creationId xmlns="" xmlns:a16="http://schemas.microsoft.com/office/drawing/2014/main" id="{3ECF5089-4B3F-4476-A24C-86DEBFBF14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3584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6" name="Line 76">
              <a:extLst>
                <a:ext uri="{FF2B5EF4-FFF2-40B4-BE49-F238E27FC236}">
                  <a16:creationId xmlns="" xmlns:a16="http://schemas.microsoft.com/office/drawing/2014/main" id="{CCADDF23-B300-4A4C-89F9-B0FAA0AD78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2" y="3600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7" name="Line 77">
              <a:extLst>
                <a:ext uri="{FF2B5EF4-FFF2-40B4-BE49-F238E27FC236}">
                  <a16:creationId xmlns="" xmlns:a16="http://schemas.microsoft.com/office/drawing/2014/main" id="{0AA2BD94-DECF-445B-8BB1-E0954BC5AE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84" y="3584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8" name="Line 78">
              <a:extLst>
                <a:ext uri="{FF2B5EF4-FFF2-40B4-BE49-F238E27FC236}">
                  <a16:creationId xmlns="" xmlns:a16="http://schemas.microsoft.com/office/drawing/2014/main" id="{6ACE7A68-F6DB-49E0-AA53-7CB97F4DF6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56" y="3600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9" name="Line 79">
              <a:extLst>
                <a:ext uri="{FF2B5EF4-FFF2-40B4-BE49-F238E27FC236}">
                  <a16:creationId xmlns="" xmlns:a16="http://schemas.microsoft.com/office/drawing/2014/main" id="{38CD8FA1-62D0-44DA-8EC0-F72D93CB4E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" y="3584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0" name="Line 80">
              <a:extLst>
                <a:ext uri="{FF2B5EF4-FFF2-40B4-BE49-F238E27FC236}">
                  <a16:creationId xmlns="" xmlns:a16="http://schemas.microsoft.com/office/drawing/2014/main" id="{4EFDC2AF-4C1C-4158-925C-11AD90C8BD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0" y="3600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1" name="Line 81">
              <a:extLst>
                <a:ext uri="{FF2B5EF4-FFF2-40B4-BE49-F238E27FC236}">
                  <a16:creationId xmlns="" xmlns:a16="http://schemas.microsoft.com/office/drawing/2014/main" id="{A6DCFA4E-C107-4FA0-8C91-EE17E5FC79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8" y="3584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" name="Line 82">
              <a:extLst>
                <a:ext uri="{FF2B5EF4-FFF2-40B4-BE49-F238E27FC236}">
                  <a16:creationId xmlns="" xmlns:a16="http://schemas.microsoft.com/office/drawing/2014/main" id="{CC4BC525-DE24-45DC-8978-64EDEE85E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0" y="3600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3" name="Line 83">
              <a:extLst>
                <a:ext uri="{FF2B5EF4-FFF2-40B4-BE49-F238E27FC236}">
                  <a16:creationId xmlns="" xmlns:a16="http://schemas.microsoft.com/office/drawing/2014/main" id="{05DCDE85-04EC-4D8A-AB97-A394F1DE6E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64" y="3584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4" name="Line 84">
              <a:extLst>
                <a:ext uri="{FF2B5EF4-FFF2-40B4-BE49-F238E27FC236}">
                  <a16:creationId xmlns="" xmlns:a16="http://schemas.microsoft.com/office/drawing/2014/main" id="{FD84DA1F-E0D4-40D2-AB57-FE79A21D2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6" y="3600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5" name="Line 85">
              <a:extLst>
                <a:ext uri="{FF2B5EF4-FFF2-40B4-BE49-F238E27FC236}">
                  <a16:creationId xmlns="" xmlns:a16="http://schemas.microsoft.com/office/drawing/2014/main" id="{32F7B433-7E3D-4D4E-8C39-492E4B06B1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3584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6" name="Line 86">
              <a:extLst>
                <a:ext uri="{FF2B5EF4-FFF2-40B4-BE49-F238E27FC236}">
                  <a16:creationId xmlns="" xmlns:a16="http://schemas.microsoft.com/office/drawing/2014/main" id="{F3455D71-A318-4303-8A94-01F8621645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4" y="3600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" name="Line 87">
              <a:extLst>
                <a:ext uri="{FF2B5EF4-FFF2-40B4-BE49-F238E27FC236}">
                  <a16:creationId xmlns="" xmlns:a16="http://schemas.microsoft.com/office/drawing/2014/main" id="{9B822D15-4D1A-430D-BE18-E5AA82C92B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3584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" name="Line 88">
              <a:extLst>
                <a:ext uri="{FF2B5EF4-FFF2-40B4-BE49-F238E27FC236}">
                  <a16:creationId xmlns="" xmlns:a16="http://schemas.microsoft.com/office/drawing/2014/main" id="{90453F9A-4D86-4145-91C2-B2F14BF319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8" y="3600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" name="Line 89">
              <a:extLst>
                <a:ext uri="{FF2B5EF4-FFF2-40B4-BE49-F238E27FC236}">
                  <a16:creationId xmlns="" xmlns:a16="http://schemas.microsoft.com/office/drawing/2014/main" id="{65AC49DB-3F97-4470-849B-4D7283C4BE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3584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0" name="Line 90">
              <a:extLst>
                <a:ext uri="{FF2B5EF4-FFF2-40B4-BE49-F238E27FC236}">
                  <a16:creationId xmlns="" xmlns:a16="http://schemas.microsoft.com/office/drawing/2014/main" id="{EDB4959C-FD18-4FF6-BAD6-5D8D2D5800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2" y="3600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1" name="Rectangle 91">
              <a:extLst>
                <a:ext uri="{FF2B5EF4-FFF2-40B4-BE49-F238E27FC236}">
                  <a16:creationId xmlns="" xmlns:a16="http://schemas.microsoft.com/office/drawing/2014/main" id="{09D22303-2BBB-42B3-926F-8A2E5F530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472"/>
              <a:ext cx="448" cy="352"/>
            </a:xfrm>
            <a:prstGeom prst="rect">
              <a:avLst/>
            </a:prstGeom>
            <a:noFill/>
            <a:ln w="508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endParaRPr lang="ar-SA" altLang="en-US"/>
            </a:p>
          </p:txBody>
        </p:sp>
        <p:sp>
          <p:nvSpPr>
            <p:cNvPr id="92" name="Line 92">
              <a:extLst>
                <a:ext uri="{FF2B5EF4-FFF2-40B4-BE49-F238E27FC236}">
                  <a16:creationId xmlns="" xmlns:a16="http://schemas.microsoft.com/office/drawing/2014/main" id="{2B66B374-0159-4A87-A70B-F157A88EFE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536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3" name="Rectangle 93">
              <a:extLst>
                <a:ext uri="{FF2B5EF4-FFF2-40B4-BE49-F238E27FC236}">
                  <a16:creationId xmlns="" xmlns:a16="http://schemas.microsoft.com/office/drawing/2014/main" id="{D9281321-CB8D-4817-AE13-FCBA0C808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2" y="3472"/>
              <a:ext cx="448" cy="352"/>
            </a:xfrm>
            <a:prstGeom prst="rect">
              <a:avLst/>
            </a:prstGeom>
            <a:noFill/>
            <a:ln w="508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endParaRPr lang="ar-SA" altLang="en-US"/>
            </a:p>
          </p:txBody>
        </p:sp>
        <p:sp>
          <p:nvSpPr>
            <p:cNvPr id="94" name="Line 94">
              <a:extLst>
                <a:ext uri="{FF2B5EF4-FFF2-40B4-BE49-F238E27FC236}">
                  <a16:creationId xmlns="" xmlns:a16="http://schemas.microsoft.com/office/drawing/2014/main" id="{02D90BD3-5EDA-4512-B3D0-D7DAE79A6B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56" y="3536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5" name="Rectangle 95">
              <a:extLst>
                <a:ext uri="{FF2B5EF4-FFF2-40B4-BE49-F238E27FC236}">
                  <a16:creationId xmlns="" xmlns:a16="http://schemas.microsoft.com/office/drawing/2014/main" id="{4BEE8560-1D10-4BF7-8783-B7AA2AADD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" y="3447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5’</a:t>
              </a:r>
            </a:p>
          </p:txBody>
        </p:sp>
        <p:sp>
          <p:nvSpPr>
            <p:cNvPr id="96" name="Rectangle 96">
              <a:extLst>
                <a:ext uri="{FF2B5EF4-FFF2-40B4-BE49-F238E27FC236}">
                  <a16:creationId xmlns="" xmlns:a16="http://schemas.microsoft.com/office/drawing/2014/main" id="{41CEC29E-6240-447E-8257-9DAFA3FD5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7" y="3831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5’</a:t>
              </a:r>
            </a:p>
          </p:txBody>
        </p:sp>
        <p:sp>
          <p:nvSpPr>
            <p:cNvPr id="97" name="Rectangle 97">
              <a:extLst>
                <a:ext uri="{FF2B5EF4-FFF2-40B4-BE49-F238E27FC236}">
                  <a16:creationId xmlns="" xmlns:a16="http://schemas.microsoft.com/office/drawing/2014/main" id="{9776D15C-A0D7-4D4D-9942-B8FF17FF1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7" y="3447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3’</a:t>
              </a:r>
            </a:p>
          </p:txBody>
        </p:sp>
        <p:sp>
          <p:nvSpPr>
            <p:cNvPr id="98" name="Rectangle 98">
              <a:extLst>
                <a:ext uri="{FF2B5EF4-FFF2-40B4-BE49-F238E27FC236}">
                  <a16:creationId xmlns="" xmlns:a16="http://schemas.microsoft.com/office/drawing/2014/main" id="{03E2B5CC-04F7-4240-B3C1-091F8F8A3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" y="3879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3’</a:t>
              </a:r>
            </a:p>
          </p:txBody>
        </p:sp>
        <p:sp>
          <p:nvSpPr>
            <p:cNvPr id="99" name="Line 99">
              <a:extLst>
                <a:ext uri="{FF2B5EF4-FFF2-40B4-BE49-F238E27FC236}">
                  <a16:creationId xmlns="" xmlns:a16="http://schemas.microsoft.com/office/drawing/2014/main" id="{FA131A43-E62A-446C-9426-B785BCDAF8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3552"/>
              <a:ext cx="336" cy="0"/>
            </a:xfrm>
            <a:prstGeom prst="line">
              <a:avLst/>
            </a:prstGeom>
            <a:noFill/>
            <a:ln w="381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0" name="Line 100">
              <a:extLst>
                <a:ext uri="{FF2B5EF4-FFF2-40B4-BE49-F238E27FC236}">
                  <a16:creationId xmlns="" xmlns:a16="http://schemas.microsoft.com/office/drawing/2014/main" id="{D0C8FD71-C562-4F78-A767-FC5E2BBB0D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2" y="3552"/>
              <a:ext cx="336" cy="0"/>
            </a:xfrm>
            <a:prstGeom prst="line">
              <a:avLst/>
            </a:prstGeom>
            <a:noFill/>
            <a:ln w="381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8479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four nitrogen bases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Adenine (A)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Cytosine (C)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Thymine (T)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Guanine (G)</a:t>
            </a:r>
          </a:p>
        </p:txBody>
      </p:sp>
    </p:spTree>
    <p:extLst>
      <p:ext uri="{BB962C8B-B14F-4D97-AF65-F5344CB8AC3E}">
        <p14:creationId xmlns:p14="http://schemas.microsoft.com/office/powerpoint/2010/main" val="26816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B9EFA87-0D4B-4295-A23C-FD73A9D3B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Okazaki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Fragments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A3F9513-A249-4EE3-A3F9-1A37C4612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of short segments on the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lagging strand.</a:t>
            </a:r>
          </a:p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58">
            <a:extLst>
              <a:ext uri="{FF2B5EF4-FFF2-40B4-BE49-F238E27FC236}">
                <a16:creationId xmlns="" xmlns:a16="http://schemas.microsoft.com/office/drawing/2014/main" id="{F8F93D7A-1DB8-4A75-820F-5F84FD5D8C43}"/>
              </a:ext>
            </a:extLst>
          </p:cNvPr>
          <p:cNvGrpSpPr>
            <a:grpSpLocks/>
          </p:cNvGrpSpPr>
          <p:nvPr/>
        </p:nvGrpSpPr>
        <p:grpSpPr bwMode="auto">
          <a:xfrm>
            <a:off x="228601" y="3236913"/>
            <a:ext cx="8686800" cy="2527300"/>
            <a:chOff x="242" y="1933"/>
            <a:chExt cx="5314" cy="1592"/>
          </a:xfrm>
        </p:grpSpPr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18D7A03A-6CE2-459A-A15B-82103E00AD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" y="1933"/>
              <a:ext cx="5314" cy="1592"/>
              <a:chOff x="135" y="2386"/>
              <a:chExt cx="5314" cy="1592"/>
            </a:xfrm>
          </p:grpSpPr>
          <p:sp>
            <p:nvSpPr>
              <p:cNvPr id="9" name="Line 5">
                <a:extLst>
                  <a:ext uri="{FF2B5EF4-FFF2-40B4-BE49-F238E27FC236}">
                    <a16:creationId xmlns="" xmlns:a16="http://schemas.microsoft.com/office/drawing/2014/main" id="{F600FC55-E5FD-4E46-B035-593C2FCF7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6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6">
                <a:extLst>
                  <a:ext uri="{FF2B5EF4-FFF2-40B4-BE49-F238E27FC236}">
                    <a16:creationId xmlns="" xmlns:a16="http://schemas.microsoft.com/office/drawing/2014/main" id="{69BED08B-D8B4-48B4-B952-5B587DE608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2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Line 7">
                <a:extLst>
                  <a:ext uri="{FF2B5EF4-FFF2-40B4-BE49-F238E27FC236}">
                    <a16:creationId xmlns="" xmlns:a16="http://schemas.microsoft.com/office/drawing/2014/main" id="{FCDEF42D-B814-4B1B-A77D-D69A507F3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48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" name="Line 8">
                <a:extLst>
                  <a:ext uri="{FF2B5EF4-FFF2-40B4-BE49-F238E27FC236}">
                    <a16:creationId xmlns="" xmlns:a16="http://schemas.microsoft.com/office/drawing/2014/main" id="{5D6C88B4-9F64-4291-A4AF-930107A4F7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" name="Line 9">
                <a:extLst>
                  <a:ext uri="{FF2B5EF4-FFF2-40B4-BE49-F238E27FC236}">
                    <a16:creationId xmlns="" xmlns:a16="http://schemas.microsoft.com/office/drawing/2014/main" id="{37960FE6-D540-43DC-BB08-2B6B1EC129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20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0">
                <a:extLst>
                  <a:ext uri="{FF2B5EF4-FFF2-40B4-BE49-F238E27FC236}">
                    <a16:creationId xmlns="" xmlns:a16="http://schemas.microsoft.com/office/drawing/2014/main" id="{2BBD11D3-53DD-4D5E-8FAC-4FDBAE83A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56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1">
                <a:extLst>
                  <a:ext uri="{FF2B5EF4-FFF2-40B4-BE49-F238E27FC236}">
                    <a16:creationId xmlns="" xmlns:a16="http://schemas.microsoft.com/office/drawing/2014/main" id="{C5AE21D4-6186-4DBD-8546-49E4C00300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92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2">
                <a:extLst>
                  <a:ext uri="{FF2B5EF4-FFF2-40B4-BE49-F238E27FC236}">
                    <a16:creationId xmlns="" xmlns:a16="http://schemas.microsoft.com/office/drawing/2014/main" id="{12906E3E-E72E-41DC-909C-332B4EBEA0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28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">
                <a:extLst>
                  <a:ext uri="{FF2B5EF4-FFF2-40B4-BE49-F238E27FC236}">
                    <a16:creationId xmlns="" xmlns:a16="http://schemas.microsoft.com/office/drawing/2014/main" id="{B43A291D-E5D7-43B8-9D93-C44F217308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64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4">
                <a:extLst>
                  <a:ext uri="{FF2B5EF4-FFF2-40B4-BE49-F238E27FC236}">
                    <a16:creationId xmlns="" xmlns:a16="http://schemas.microsoft.com/office/drawing/2014/main" id="{A1FA1C6C-F73E-4021-8AC0-DFEAB9ACB6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00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5">
                <a:extLst>
                  <a:ext uri="{FF2B5EF4-FFF2-40B4-BE49-F238E27FC236}">
                    <a16:creationId xmlns="" xmlns:a16="http://schemas.microsoft.com/office/drawing/2014/main" id="{2154D539-DBA1-4AC4-99FF-17E031F52D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44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" name="Line 16">
                <a:extLst>
                  <a:ext uri="{FF2B5EF4-FFF2-40B4-BE49-F238E27FC236}">
                    <a16:creationId xmlns="" xmlns:a16="http://schemas.microsoft.com/office/drawing/2014/main" id="{776BFF73-D142-48CD-B78A-4FA98321B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08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7">
                <a:extLst>
                  <a:ext uri="{FF2B5EF4-FFF2-40B4-BE49-F238E27FC236}">
                    <a16:creationId xmlns="" xmlns:a16="http://schemas.microsoft.com/office/drawing/2014/main" id="{F488DDFB-415B-48DF-82D7-774CEA8A82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72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8">
                <a:extLst>
                  <a:ext uri="{FF2B5EF4-FFF2-40B4-BE49-F238E27FC236}">
                    <a16:creationId xmlns="" xmlns:a16="http://schemas.microsoft.com/office/drawing/2014/main" id="{81D94573-535B-4D78-B9E0-23363AC711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6" y="344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9">
                <a:extLst>
                  <a:ext uri="{FF2B5EF4-FFF2-40B4-BE49-F238E27FC236}">
                    <a16:creationId xmlns="" xmlns:a16="http://schemas.microsoft.com/office/drawing/2014/main" id="{31832C1A-01EA-4FFC-B7BB-7084A476CD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4" y="3648"/>
                <a:ext cx="4688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Rectangle 20">
                <a:extLst>
                  <a:ext uri="{FF2B5EF4-FFF2-40B4-BE49-F238E27FC236}">
                    <a16:creationId xmlns="" xmlns:a16="http://schemas.microsoft.com/office/drawing/2014/main" id="{83C6EEBA-7933-4D03-BCFD-EE2113F17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" y="3730"/>
                <a:ext cx="1284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1pPr>
                <a:lvl2pPr marL="742950" indent="-28575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2pPr>
                <a:lvl3pPr marL="11430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3pPr>
                <a:lvl4pPr marL="16002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4pPr>
                <a:lvl5pPr marL="20574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9pPr>
              </a:lstStyle>
              <a:p>
                <a:r>
                  <a:rPr kumimoji="0" lang="en-US" altLang="en-US" sz="2000" b="1" i="1" u="sng"/>
                  <a:t>Lagging</a:t>
                </a:r>
                <a:r>
                  <a:rPr kumimoji="0" lang="en-US" altLang="en-US" sz="1800" b="1"/>
                  <a:t> </a:t>
                </a:r>
                <a:r>
                  <a:rPr kumimoji="0" lang="en-US" altLang="en-US" sz="2000" b="1" i="1" u="sng"/>
                  <a:t>Strand</a:t>
                </a:r>
              </a:p>
            </p:txBody>
          </p:sp>
          <p:sp>
            <p:nvSpPr>
              <p:cNvPr id="25" name="Line 21">
                <a:extLst>
                  <a:ext uri="{FF2B5EF4-FFF2-40B4-BE49-F238E27FC236}">
                    <a16:creationId xmlns="" xmlns:a16="http://schemas.microsoft.com/office/drawing/2014/main" id="{90B038C3-950B-470D-B86D-D5F012576D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04" y="3840"/>
                <a:ext cx="30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" name="Line 22">
                <a:extLst>
                  <a:ext uri="{FF2B5EF4-FFF2-40B4-BE49-F238E27FC236}">
                    <a16:creationId xmlns="" xmlns:a16="http://schemas.microsoft.com/office/drawing/2014/main" id="{5CFDA1C4-4EC2-4266-8D9E-6A2708FC95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6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" name="Line 23">
                <a:extLst>
                  <a:ext uri="{FF2B5EF4-FFF2-40B4-BE49-F238E27FC236}">
                    <a16:creationId xmlns="" xmlns:a16="http://schemas.microsoft.com/office/drawing/2014/main" id="{7FF5A4A1-5177-4966-84E3-B4527643C5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8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Rectangle 24">
                <a:extLst>
                  <a:ext uri="{FF2B5EF4-FFF2-40B4-BE49-F238E27FC236}">
                    <a16:creationId xmlns="" xmlns:a16="http://schemas.microsoft.com/office/drawing/2014/main" id="{F6CA7A01-F492-4264-8AB4-DA3E2C103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9" y="2818"/>
                <a:ext cx="570" cy="40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defRPr/>
                </a:pPr>
                <a:r>
                  <a:rPr kumimoji="0" lang="en-US" sz="18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RNA</a:t>
                </a:r>
              </a:p>
              <a:p>
                <a:pPr>
                  <a:defRPr/>
                </a:pPr>
                <a:r>
                  <a:rPr kumimoji="0" lang="en-US" sz="18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Primer</a:t>
                </a:r>
              </a:p>
            </p:txBody>
          </p:sp>
          <p:sp>
            <p:nvSpPr>
              <p:cNvPr id="29" name="Line 25">
                <a:extLst>
                  <a:ext uri="{FF2B5EF4-FFF2-40B4-BE49-F238E27FC236}">
                    <a16:creationId xmlns="" xmlns:a16="http://schemas.microsoft.com/office/drawing/2014/main" id="{A590D7DF-77B5-436E-9CC8-8F0C6F44E2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2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Line 26">
                <a:extLst>
                  <a:ext uri="{FF2B5EF4-FFF2-40B4-BE49-F238E27FC236}">
                    <a16:creationId xmlns="" xmlns:a16="http://schemas.microsoft.com/office/drawing/2014/main" id="{C5B7F887-4C1D-4527-9745-5071520560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4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27">
                <a:extLst>
                  <a:ext uri="{FF2B5EF4-FFF2-40B4-BE49-F238E27FC236}">
                    <a16:creationId xmlns="" xmlns:a16="http://schemas.microsoft.com/office/drawing/2014/main" id="{B26883C8-2AD8-4A96-9D5F-4E9312890B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20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Line 28">
                <a:extLst>
                  <a:ext uri="{FF2B5EF4-FFF2-40B4-BE49-F238E27FC236}">
                    <a16:creationId xmlns="" xmlns:a16="http://schemas.microsoft.com/office/drawing/2014/main" id="{B88A44DC-9CCE-4DA7-B34A-D27A3CFC87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2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" name="Line 29">
                <a:extLst>
                  <a:ext uri="{FF2B5EF4-FFF2-40B4-BE49-F238E27FC236}">
                    <a16:creationId xmlns="" xmlns:a16="http://schemas.microsoft.com/office/drawing/2014/main" id="{5D0E82CC-F520-4E06-8308-11DA8A9D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Line 30">
                <a:extLst>
                  <a:ext uri="{FF2B5EF4-FFF2-40B4-BE49-F238E27FC236}">
                    <a16:creationId xmlns="" xmlns:a16="http://schemas.microsoft.com/office/drawing/2014/main" id="{BA7A0DA2-2269-4B2B-AF5C-BB8EC6DAF6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6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" name="Line 31">
                <a:extLst>
                  <a:ext uri="{FF2B5EF4-FFF2-40B4-BE49-F238E27FC236}">
                    <a16:creationId xmlns="" xmlns:a16="http://schemas.microsoft.com/office/drawing/2014/main" id="{26DC67EC-DED4-4D78-9306-A0E65743D2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48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" name="Line 32">
                <a:extLst>
                  <a:ext uri="{FF2B5EF4-FFF2-40B4-BE49-F238E27FC236}">
                    <a16:creationId xmlns="" xmlns:a16="http://schemas.microsoft.com/office/drawing/2014/main" id="{4F20FEBB-E046-4E66-8EB4-17A8BD01F6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20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Line 33">
                <a:extLst>
                  <a:ext uri="{FF2B5EF4-FFF2-40B4-BE49-F238E27FC236}">
                    <a16:creationId xmlns="" xmlns:a16="http://schemas.microsoft.com/office/drawing/2014/main" id="{043B09E9-1752-4CE3-AB3A-FA22F8DF7F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28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34">
                <a:extLst>
                  <a:ext uri="{FF2B5EF4-FFF2-40B4-BE49-F238E27FC236}">
                    <a16:creationId xmlns="" xmlns:a16="http://schemas.microsoft.com/office/drawing/2014/main" id="{93E7DC61-8BEE-493A-A4C7-6DDAC5E59E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0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" name="Line 35">
                <a:extLst>
                  <a:ext uri="{FF2B5EF4-FFF2-40B4-BE49-F238E27FC236}">
                    <a16:creationId xmlns="" xmlns:a16="http://schemas.microsoft.com/office/drawing/2014/main" id="{BB83FEE1-128D-496E-9617-6386CDD89D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64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0" name="Line 36">
                <a:extLst>
                  <a:ext uri="{FF2B5EF4-FFF2-40B4-BE49-F238E27FC236}">
                    <a16:creationId xmlns="" xmlns:a16="http://schemas.microsoft.com/office/drawing/2014/main" id="{7887AD6F-4353-449C-9378-01E5C6FDC4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6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" name="Line 37">
                <a:extLst>
                  <a:ext uri="{FF2B5EF4-FFF2-40B4-BE49-F238E27FC236}">
                    <a16:creationId xmlns="" xmlns:a16="http://schemas.microsoft.com/office/drawing/2014/main" id="{840B0346-C283-4757-BFAA-359B133DCD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72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2" name="Line 38">
                <a:extLst>
                  <a:ext uri="{FF2B5EF4-FFF2-40B4-BE49-F238E27FC236}">
                    <a16:creationId xmlns="" xmlns:a16="http://schemas.microsoft.com/office/drawing/2014/main" id="{0E07C496-08F9-42BB-BC93-211E95DFF8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4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" name="Line 39">
                <a:extLst>
                  <a:ext uri="{FF2B5EF4-FFF2-40B4-BE49-F238E27FC236}">
                    <a16:creationId xmlns="" xmlns:a16="http://schemas.microsoft.com/office/drawing/2014/main" id="{7D8ED3FE-03A2-4249-AA18-F24D58283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6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4" name="Line 40">
                <a:extLst>
                  <a:ext uri="{FF2B5EF4-FFF2-40B4-BE49-F238E27FC236}">
                    <a16:creationId xmlns="" xmlns:a16="http://schemas.microsoft.com/office/drawing/2014/main" id="{D1199A8E-6A5F-4147-A662-9D4D6BA740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8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5" name="Line 41">
                <a:extLst>
                  <a:ext uri="{FF2B5EF4-FFF2-40B4-BE49-F238E27FC236}">
                    <a16:creationId xmlns="" xmlns:a16="http://schemas.microsoft.com/office/drawing/2014/main" id="{A9E25A9B-5301-4D24-9BF1-8FE42C621D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00" y="3200"/>
                <a:ext cx="0" cy="224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" name="Line 42">
                <a:extLst>
                  <a:ext uri="{FF2B5EF4-FFF2-40B4-BE49-F238E27FC236}">
                    <a16:creationId xmlns="" xmlns:a16="http://schemas.microsoft.com/office/drawing/2014/main" id="{547D57EB-80F1-4BBE-A0C4-C946E605D8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2" y="3216"/>
                <a:ext cx="304" cy="0"/>
              </a:xfrm>
              <a:prstGeom prst="line">
                <a:avLst/>
              </a:prstGeom>
              <a:noFill/>
              <a:ln w="50800">
                <a:solidFill>
                  <a:schemeClr val="hlink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7" name="Rectangle 43">
                <a:extLst>
                  <a:ext uri="{FF2B5EF4-FFF2-40B4-BE49-F238E27FC236}">
                    <a16:creationId xmlns="" xmlns:a16="http://schemas.microsoft.com/office/drawing/2014/main" id="{926A4208-4E47-4F61-B35A-14FA02634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3088"/>
                <a:ext cx="448" cy="352"/>
              </a:xfrm>
              <a:prstGeom prst="rect">
                <a:avLst/>
              </a:prstGeom>
              <a:noFill/>
              <a:ln w="50800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1pPr>
                <a:lvl2pPr marL="742950" indent="-28575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2pPr>
                <a:lvl3pPr marL="11430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3pPr>
                <a:lvl4pPr marL="16002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4pPr>
                <a:lvl5pPr marL="20574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9pPr>
              </a:lstStyle>
              <a:p>
                <a:endParaRPr lang="ar-SA" altLang="en-US"/>
              </a:p>
            </p:txBody>
          </p:sp>
          <p:sp>
            <p:nvSpPr>
              <p:cNvPr id="48" name="Line 44">
                <a:extLst>
                  <a:ext uri="{FF2B5EF4-FFF2-40B4-BE49-F238E27FC236}">
                    <a16:creationId xmlns="" xmlns:a16="http://schemas.microsoft.com/office/drawing/2014/main" id="{A241FCE8-5777-4E26-B2BD-CFC0914714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56" y="3168"/>
                <a:ext cx="0" cy="224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9" name="Line 45">
                <a:extLst>
                  <a:ext uri="{FF2B5EF4-FFF2-40B4-BE49-F238E27FC236}">
                    <a16:creationId xmlns="" xmlns:a16="http://schemas.microsoft.com/office/drawing/2014/main" id="{F7A05139-FF3A-4146-BFD2-DABD38EDD1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8" y="3168"/>
                <a:ext cx="304" cy="0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0" name="Rectangle 46">
                <a:extLst>
                  <a:ext uri="{FF2B5EF4-FFF2-40B4-BE49-F238E27FC236}">
                    <a16:creationId xmlns="" xmlns:a16="http://schemas.microsoft.com/office/drawing/2014/main" id="{39F82CF2-3C6B-4813-9957-027F67A7F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2" y="3088"/>
                <a:ext cx="448" cy="352"/>
              </a:xfrm>
              <a:prstGeom prst="rect">
                <a:avLst/>
              </a:prstGeom>
              <a:noFill/>
              <a:ln w="50800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1pPr>
                <a:lvl2pPr marL="742950" indent="-28575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2pPr>
                <a:lvl3pPr marL="11430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3pPr>
                <a:lvl4pPr marL="16002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4pPr>
                <a:lvl5pPr marL="20574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9pPr>
              </a:lstStyle>
              <a:p>
                <a:endParaRPr lang="ar-SA" altLang="en-US"/>
              </a:p>
            </p:txBody>
          </p:sp>
          <p:sp>
            <p:nvSpPr>
              <p:cNvPr id="51" name="Line 47">
                <a:extLst>
                  <a:ext uri="{FF2B5EF4-FFF2-40B4-BE49-F238E27FC236}">
                    <a16:creationId xmlns="" xmlns:a16="http://schemas.microsoft.com/office/drawing/2014/main" id="{3E916044-916A-4518-BC12-D18D5389B6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56" y="3168"/>
                <a:ext cx="0" cy="224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2" name="Line 48">
                <a:extLst>
                  <a:ext uri="{FF2B5EF4-FFF2-40B4-BE49-F238E27FC236}">
                    <a16:creationId xmlns="" xmlns:a16="http://schemas.microsoft.com/office/drawing/2014/main" id="{22ED4867-9AF2-4708-9BB0-86BDF7D488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8" y="3168"/>
                <a:ext cx="304" cy="0"/>
              </a:xfrm>
              <a:prstGeom prst="line">
                <a:avLst/>
              </a:prstGeom>
              <a:noFill/>
              <a:ln w="50800">
                <a:solidFill>
                  <a:srgbClr val="3165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3" name="Rectangle 49">
                <a:extLst>
                  <a:ext uri="{FF2B5EF4-FFF2-40B4-BE49-F238E27FC236}">
                    <a16:creationId xmlns="" xmlns:a16="http://schemas.microsoft.com/office/drawing/2014/main" id="{3589B8CD-B4A3-423B-AB30-8BFC2242A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" y="2386"/>
                <a:ext cx="922" cy="40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defRPr/>
                </a:pPr>
                <a:r>
                  <a:rPr kumimoji="0" lang="en-US" sz="18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DNA</a:t>
                </a:r>
              </a:p>
              <a:p>
                <a:pPr>
                  <a:defRPr/>
                </a:pPr>
                <a:r>
                  <a:rPr kumimoji="0" lang="en-US" sz="18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Polymerase</a:t>
                </a:r>
              </a:p>
            </p:txBody>
          </p:sp>
          <p:sp>
            <p:nvSpPr>
              <p:cNvPr id="54" name="Line 50">
                <a:extLst>
                  <a:ext uri="{FF2B5EF4-FFF2-40B4-BE49-F238E27FC236}">
                    <a16:creationId xmlns="" xmlns:a16="http://schemas.microsoft.com/office/drawing/2014/main" id="{EB34DB5C-EA78-4F1E-AF8A-269FBEF952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8" y="2792"/>
                <a:ext cx="32" cy="22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5" name="Rectangle 51">
                <a:extLst>
                  <a:ext uri="{FF2B5EF4-FFF2-40B4-BE49-F238E27FC236}">
                    <a16:creationId xmlns="" xmlns:a16="http://schemas.microsoft.com/office/drawing/2014/main" id="{A95B1FE9-AAB4-456A-8015-87FD2B50E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3063"/>
                <a:ext cx="274" cy="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1pPr>
                <a:lvl2pPr marL="742950" indent="-28575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2pPr>
                <a:lvl3pPr marL="11430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3pPr>
                <a:lvl4pPr marL="16002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4pPr>
                <a:lvl5pPr marL="20574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9pPr>
              </a:lstStyle>
              <a:p>
                <a:r>
                  <a:rPr kumimoji="0" lang="en-US" altLang="en-US" sz="2400" b="1"/>
                  <a:t>3’</a:t>
                </a:r>
              </a:p>
            </p:txBody>
          </p:sp>
          <p:sp>
            <p:nvSpPr>
              <p:cNvPr id="56" name="Rectangle 52">
                <a:extLst>
                  <a:ext uri="{FF2B5EF4-FFF2-40B4-BE49-F238E27FC236}">
                    <a16:creationId xmlns="" xmlns:a16="http://schemas.microsoft.com/office/drawing/2014/main" id="{9A957E10-E5B0-4A8C-9CA8-AD73F6243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" y="3591"/>
                <a:ext cx="274" cy="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1pPr>
                <a:lvl2pPr marL="742950" indent="-28575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2pPr>
                <a:lvl3pPr marL="11430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3pPr>
                <a:lvl4pPr marL="16002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4pPr>
                <a:lvl5pPr marL="20574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9pPr>
              </a:lstStyle>
              <a:p>
                <a:r>
                  <a:rPr kumimoji="0" lang="en-US" altLang="en-US" sz="2400" b="1"/>
                  <a:t>3’</a:t>
                </a:r>
              </a:p>
            </p:txBody>
          </p:sp>
          <p:sp>
            <p:nvSpPr>
              <p:cNvPr id="57" name="Rectangle 53">
                <a:extLst>
                  <a:ext uri="{FF2B5EF4-FFF2-40B4-BE49-F238E27FC236}">
                    <a16:creationId xmlns="" xmlns:a16="http://schemas.microsoft.com/office/drawing/2014/main" id="{D0833BD0-E8D9-4141-9CDA-6CC8FC60D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" y="3063"/>
                <a:ext cx="274" cy="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1pPr>
                <a:lvl2pPr marL="742950" indent="-28575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2pPr>
                <a:lvl3pPr marL="11430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3pPr>
                <a:lvl4pPr marL="16002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4pPr>
                <a:lvl5pPr marL="20574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9pPr>
              </a:lstStyle>
              <a:p>
                <a:r>
                  <a:rPr kumimoji="0" lang="en-US" altLang="en-US" sz="2400" b="1"/>
                  <a:t>5’</a:t>
                </a:r>
              </a:p>
            </p:txBody>
          </p:sp>
          <p:sp>
            <p:nvSpPr>
              <p:cNvPr id="58" name="Rectangle 54">
                <a:extLst>
                  <a:ext uri="{FF2B5EF4-FFF2-40B4-BE49-F238E27FC236}">
                    <a16:creationId xmlns="" xmlns:a16="http://schemas.microsoft.com/office/drawing/2014/main" id="{A4C04727-6333-467B-B70E-643EFD64C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3543"/>
                <a:ext cx="274" cy="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1pPr>
                <a:lvl2pPr marL="742950" indent="-28575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2pPr>
                <a:lvl3pPr marL="11430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3pPr>
                <a:lvl4pPr marL="16002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4pPr>
                <a:lvl5pPr marL="20574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9pPr>
              </a:lstStyle>
              <a:p>
                <a:r>
                  <a:rPr kumimoji="0" lang="en-US" altLang="en-US" sz="2400" b="1"/>
                  <a:t>5’</a:t>
                </a:r>
              </a:p>
            </p:txBody>
          </p:sp>
        </p:grpSp>
        <p:grpSp>
          <p:nvGrpSpPr>
            <p:cNvPr id="6" name="Group 55">
              <a:extLst>
                <a:ext uri="{FF2B5EF4-FFF2-40B4-BE49-F238E27FC236}">
                  <a16:creationId xmlns="" xmlns:a16="http://schemas.microsoft.com/office/drawing/2014/main" id="{4A28DF23-4405-4E8F-A624-2DD16E99AB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006"/>
              <a:ext cx="2112" cy="621"/>
              <a:chOff x="432" y="2006"/>
              <a:chExt cx="2112" cy="621"/>
            </a:xfrm>
          </p:grpSpPr>
          <p:sp>
            <p:nvSpPr>
              <p:cNvPr id="7" name="Rectangle 56">
                <a:extLst>
                  <a:ext uri="{FF2B5EF4-FFF2-40B4-BE49-F238E27FC236}">
                    <a16:creationId xmlns="" xmlns:a16="http://schemas.microsoft.com/office/drawing/2014/main" id="{6E510720-90F4-41E2-A3C9-3D9423197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" y="2006"/>
                <a:ext cx="1487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defRPr/>
                </a:pPr>
                <a:r>
                  <a:rPr kumimoji="0" lang="en-US" sz="2000" b="1" i="1" u="sng" dirty="0">
                    <a:latin typeface="Arial" pitchFamily="34" charset="0"/>
                    <a:cs typeface="Arial" pitchFamily="34" charset="0"/>
                  </a:rPr>
                  <a:t>Okazaki</a:t>
                </a:r>
                <a:r>
                  <a:rPr kumimoji="0" lang="en-US" sz="18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2000" b="1" i="1" u="sng" dirty="0">
                    <a:latin typeface="Arial" pitchFamily="34" charset="0"/>
                    <a:cs typeface="Arial" pitchFamily="34" charset="0"/>
                  </a:rPr>
                  <a:t>Fragment</a:t>
                </a:r>
              </a:p>
            </p:txBody>
          </p:sp>
          <p:sp>
            <p:nvSpPr>
              <p:cNvPr id="8" name="AutoShape 57">
                <a:extLst>
                  <a:ext uri="{FF2B5EF4-FFF2-40B4-BE49-F238E27FC236}">
                    <a16:creationId xmlns="" xmlns:a16="http://schemas.microsoft.com/office/drawing/2014/main" id="{AD4589AF-8710-4904-BF97-9CE700AD0820}"/>
                  </a:ext>
                </a:extLst>
              </p:cNvPr>
              <p:cNvSpPr>
                <a:spLocks/>
              </p:cNvSpPr>
              <p:nvPr/>
            </p:nvSpPr>
            <p:spPr bwMode="auto">
              <a:xfrm rot="5389958">
                <a:off x="1337" y="1420"/>
                <a:ext cx="302" cy="2112"/>
              </a:xfrm>
              <a:prstGeom prst="leftBrace">
                <a:avLst>
                  <a:gd name="adj1" fmla="val 58278"/>
                  <a:gd name="adj2" fmla="val 50000"/>
                </a:avLst>
              </a:prstGeom>
              <a:noFill/>
              <a:ln w="57150">
                <a:solidFill>
                  <a:srgbClr val="00968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1pPr>
                <a:lvl2pPr marL="742950" indent="-28575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2pPr>
                <a:lvl3pPr marL="11430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3pPr>
                <a:lvl4pPr marL="16002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4pPr>
                <a:lvl5pPr marL="2057400" indent="-228600"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cs typeface="Arial" charset="0"/>
                    <a:sym typeface="Symbol" pitchFamily="18" charset="2"/>
                  </a:defRPr>
                </a:lvl9pPr>
              </a:lstStyle>
              <a:p>
                <a:endParaRPr lang="ar-SA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714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B9735C-A6B1-4D17-92C2-21F8C0382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ligase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4115BB-9D01-42DA-BD27-782938ACD3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linking enzyme that catalyzes the formation of a covalent bond from the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3’ to 5’ end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joining stands.</a:t>
            </a:r>
          </a:p>
          <a:p>
            <a:pPr>
              <a:lnSpc>
                <a:spcPct val="40000"/>
              </a:lnSpc>
              <a:buNone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Example:  joining two Okazaki fragments together.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4">
            <a:extLst>
              <a:ext uri="{FF2B5EF4-FFF2-40B4-BE49-F238E27FC236}">
                <a16:creationId xmlns="" xmlns:a16="http://schemas.microsoft.com/office/drawing/2014/main" id="{96CDBDD1-AFC7-4C21-BF78-1E68418883C5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4191000"/>
            <a:ext cx="8610600" cy="2117725"/>
            <a:chOff x="471" y="2823"/>
            <a:chExt cx="5170" cy="1328"/>
          </a:xfrm>
        </p:grpSpPr>
        <p:sp>
          <p:nvSpPr>
            <p:cNvPr id="5" name="Line 5">
              <a:extLst>
                <a:ext uri="{FF2B5EF4-FFF2-40B4-BE49-F238E27FC236}">
                  <a16:creationId xmlns="" xmlns:a16="http://schemas.microsoft.com/office/drawing/2014/main" id="{45C55BCF-143D-41FF-A6B8-EED43FD3B3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6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Line 6">
              <a:extLst>
                <a:ext uri="{FF2B5EF4-FFF2-40B4-BE49-F238E27FC236}">
                  <a16:creationId xmlns="" xmlns:a16="http://schemas.microsoft.com/office/drawing/2014/main" id="{C687D9C8-0CD9-4E37-B1A7-8E23CE734A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Line 7">
              <a:extLst>
                <a:ext uri="{FF2B5EF4-FFF2-40B4-BE49-F238E27FC236}">
                  <a16:creationId xmlns="" xmlns:a16="http://schemas.microsoft.com/office/drawing/2014/main" id="{44E0E3DE-E41F-4DB7-BC5A-9B2325B913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88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8">
              <a:extLst>
                <a:ext uri="{FF2B5EF4-FFF2-40B4-BE49-F238E27FC236}">
                  <a16:creationId xmlns="" xmlns:a16="http://schemas.microsoft.com/office/drawing/2014/main" id="{D651E698-D8C4-41FD-BE46-94378DF38D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4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9">
              <a:extLst>
                <a:ext uri="{FF2B5EF4-FFF2-40B4-BE49-F238E27FC236}">
                  <a16:creationId xmlns="" xmlns:a16="http://schemas.microsoft.com/office/drawing/2014/main" id="{03E8E0A5-0C1D-40A2-BA7C-4C7859DEDB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0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0">
              <a:extLst>
                <a:ext uri="{FF2B5EF4-FFF2-40B4-BE49-F238E27FC236}">
                  <a16:creationId xmlns="" xmlns:a16="http://schemas.microsoft.com/office/drawing/2014/main" id="{89C470E1-9EAE-4537-9060-41B9407830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1">
              <a:extLst>
                <a:ext uri="{FF2B5EF4-FFF2-40B4-BE49-F238E27FC236}">
                  <a16:creationId xmlns="" xmlns:a16="http://schemas.microsoft.com/office/drawing/2014/main" id="{B19C7DEF-76B9-4695-8CEF-9E6328CB15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32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12">
              <a:extLst>
                <a:ext uri="{FF2B5EF4-FFF2-40B4-BE49-F238E27FC236}">
                  <a16:creationId xmlns="" xmlns:a16="http://schemas.microsoft.com/office/drawing/2014/main" id="{18168657-0A30-4470-A665-D71C22ADEE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8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3">
              <a:extLst>
                <a:ext uri="{FF2B5EF4-FFF2-40B4-BE49-F238E27FC236}">
                  <a16:creationId xmlns="" xmlns:a16="http://schemas.microsoft.com/office/drawing/2014/main" id="{D91522CB-23F4-44CF-9C5C-6239C74D08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4">
              <a:extLst>
                <a:ext uri="{FF2B5EF4-FFF2-40B4-BE49-F238E27FC236}">
                  <a16:creationId xmlns="" xmlns:a16="http://schemas.microsoft.com/office/drawing/2014/main" id="{0D5B2A4C-D0A1-42F1-98C1-F45423A7C5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15">
              <a:extLst>
                <a:ext uri="{FF2B5EF4-FFF2-40B4-BE49-F238E27FC236}">
                  <a16:creationId xmlns="" xmlns:a16="http://schemas.microsoft.com/office/drawing/2014/main" id="{CBE8AAFE-C814-485D-9EAB-0A8CC8F11A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84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16">
              <a:extLst>
                <a:ext uri="{FF2B5EF4-FFF2-40B4-BE49-F238E27FC236}">
                  <a16:creationId xmlns="" xmlns:a16="http://schemas.microsoft.com/office/drawing/2014/main" id="{92631810-927F-4A1B-8FA5-35A5323E3D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8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7">
              <a:extLst>
                <a:ext uri="{FF2B5EF4-FFF2-40B4-BE49-F238E27FC236}">
                  <a16:creationId xmlns="" xmlns:a16="http://schemas.microsoft.com/office/drawing/2014/main" id="{A128EA6B-0120-484E-B988-8465F1909B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2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8">
              <a:extLst>
                <a:ext uri="{FF2B5EF4-FFF2-40B4-BE49-F238E27FC236}">
                  <a16:creationId xmlns="" xmlns:a16="http://schemas.microsoft.com/office/drawing/2014/main" id="{8964DB07-A944-4E97-93B6-A198117140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680"/>
              <a:ext cx="0" cy="22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19">
              <a:extLst>
                <a:ext uri="{FF2B5EF4-FFF2-40B4-BE49-F238E27FC236}">
                  <a16:creationId xmlns="" xmlns:a16="http://schemas.microsoft.com/office/drawing/2014/main" id="{E556C47B-4C5B-4D43-80BB-7EC8C149EE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4" y="3888"/>
              <a:ext cx="4688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20">
              <a:extLst>
                <a:ext uri="{FF2B5EF4-FFF2-40B4-BE49-F238E27FC236}">
                  <a16:creationId xmlns="" xmlns:a16="http://schemas.microsoft.com/office/drawing/2014/main" id="{0548305C-7193-4162-9335-D688394D0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" y="3922"/>
              <a:ext cx="117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1800" b="1"/>
                <a:t>Lagging Strand</a:t>
              </a:r>
            </a:p>
          </p:txBody>
        </p:sp>
        <p:sp>
          <p:nvSpPr>
            <p:cNvPr id="21" name="Line 21">
              <a:extLst>
                <a:ext uri="{FF2B5EF4-FFF2-40B4-BE49-F238E27FC236}">
                  <a16:creationId xmlns="" xmlns:a16="http://schemas.microsoft.com/office/drawing/2014/main" id="{C26D2228-C048-44AE-BDE7-4EF4DE22EC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00" y="4032"/>
              <a:ext cx="3056" cy="0"/>
            </a:xfrm>
            <a:prstGeom prst="line">
              <a:avLst/>
            </a:prstGeom>
            <a:noFill/>
            <a:ln w="50800">
              <a:solidFill>
                <a:schemeClr val="accent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Line 22">
              <a:extLst>
                <a:ext uri="{FF2B5EF4-FFF2-40B4-BE49-F238E27FC236}">
                  <a16:creationId xmlns="" xmlns:a16="http://schemas.microsoft.com/office/drawing/2014/main" id="{31429F47-3833-4ABD-8E3B-27B7A52AF6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6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23">
              <a:extLst>
                <a:ext uri="{FF2B5EF4-FFF2-40B4-BE49-F238E27FC236}">
                  <a16:creationId xmlns="" xmlns:a16="http://schemas.microsoft.com/office/drawing/2014/main" id="{4FA15DE9-297A-476E-8FF0-4038E08D7C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" y="3456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Line 24">
              <a:extLst>
                <a:ext uri="{FF2B5EF4-FFF2-40B4-BE49-F238E27FC236}">
                  <a16:creationId xmlns="" xmlns:a16="http://schemas.microsoft.com/office/drawing/2014/main" id="{C3C633A8-8853-4344-BA3E-600EA3C5A2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25">
              <a:extLst>
                <a:ext uri="{FF2B5EF4-FFF2-40B4-BE49-F238E27FC236}">
                  <a16:creationId xmlns="" xmlns:a16="http://schemas.microsoft.com/office/drawing/2014/main" id="{D1CC0BA7-70D8-48B3-B503-A109881031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4" y="3456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26">
              <a:extLst>
                <a:ext uri="{FF2B5EF4-FFF2-40B4-BE49-F238E27FC236}">
                  <a16:creationId xmlns="" xmlns:a16="http://schemas.microsoft.com/office/drawing/2014/main" id="{A43A69E9-ED31-4DB4-B2DA-84879D3759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0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7">
              <a:extLst>
                <a:ext uri="{FF2B5EF4-FFF2-40B4-BE49-F238E27FC236}">
                  <a16:creationId xmlns="" xmlns:a16="http://schemas.microsoft.com/office/drawing/2014/main" id="{4BDAB6A8-1769-4242-A2F8-5E812BB88D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2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28">
              <a:extLst>
                <a:ext uri="{FF2B5EF4-FFF2-40B4-BE49-F238E27FC236}">
                  <a16:creationId xmlns="" xmlns:a16="http://schemas.microsoft.com/office/drawing/2014/main" id="{28DF86EC-2546-46B7-A05B-4FA3432432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4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29">
              <a:extLst>
                <a:ext uri="{FF2B5EF4-FFF2-40B4-BE49-F238E27FC236}">
                  <a16:creationId xmlns="" xmlns:a16="http://schemas.microsoft.com/office/drawing/2014/main" id="{53BA7FF9-8135-4ABD-9495-095AC7AC8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0">
              <a:extLst>
                <a:ext uri="{FF2B5EF4-FFF2-40B4-BE49-F238E27FC236}">
                  <a16:creationId xmlns="" xmlns:a16="http://schemas.microsoft.com/office/drawing/2014/main" id="{D84026FD-45C3-41DE-AD28-A6B34F64F0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88" y="3440"/>
              <a:ext cx="0" cy="224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31">
              <a:extLst>
                <a:ext uri="{FF2B5EF4-FFF2-40B4-BE49-F238E27FC236}">
                  <a16:creationId xmlns="" xmlns:a16="http://schemas.microsoft.com/office/drawing/2014/main" id="{E40C7992-C802-49EB-9690-A7CFE641F4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0" y="3456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32">
              <a:extLst>
                <a:ext uri="{FF2B5EF4-FFF2-40B4-BE49-F238E27FC236}">
                  <a16:creationId xmlns="" xmlns:a16="http://schemas.microsoft.com/office/drawing/2014/main" id="{62BC0EE8-FA35-483E-A050-0C0DAF3C83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8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33">
              <a:extLst>
                <a:ext uri="{FF2B5EF4-FFF2-40B4-BE49-F238E27FC236}">
                  <a16:creationId xmlns="" xmlns:a16="http://schemas.microsoft.com/office/drawing/2014/main" id="{07247B39-CB87-4893-BBB9-6D6C11C66C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0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34">
              <a:extLst>
                <a:ext uri="{FF2B5EF4-FFF2-40B4-BE49-F238E27FC236}">
                  <a16:creationId xmlns="" xmlns:a16="http://schemas.microsoft.com/office/drawing/2014/main" id="{D8520EED-DC70-45E5-828C-92838CFA0B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Line 35">
              <a:extLst>
                <a:ext uri="{FF2B5EF4-FFF2-40B4-BE49-F238E27FC236}">
                  <a16:creationId xmlns="" xmlns:a16="http://schemas.microsoft.com/office/drawing/2014/main" id="{34A6CFA0-1274-4C33-A3E1-38A025CAEE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6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Line 36">
              <a:extLst>
                <a:ext uri="{FF2B5EF4-FFF2-40B4-BE49-F238E27FC236}">
                  <a16:creationId xmlns="" xmlns:a16="http://schemas.microsoft.com/office/drawing/2014/main" id="{3B309364-6635-4E81-850A-82FD08ACB5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2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Line 37">
              <a:extLst>
                <a:ext uri="{FF2B5EF4-FFF2-40B4-BE49-F238E27FC236}">
                  <a16:creationId xmlns="" xmlns:a16="http://schemas.microsoft.com/office/drawing/2014/main" id="{C3DB986F-1041-4161-8378-E041C44132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4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Line 38">
              <a:extLst>
                <a:ext uri="{FF2B5EF4-FFF2-40B4-BE49-F238E27FC236}">
                  <a16:creationId xmlns="" xmlns:a16="http://schemas.microsoft.com/office/drawing/2014/main" id="{F1F3F06C-50BA-4ACB-B592-2F3CFCEC16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Line 39">
              <a:extLst>
                <a:ext uri="{FF2B5EF4-FFF2-40B4-BE49-F238E27FC236}">
                  <a16:creationId xmlns="" xmlns:a16="http://schemas.microsoft.com/office/drawing/2014/main" id="{3EC85324-62A7-4B22-A8E6-08C5652EF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8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>
              <a:extLst>
                <a:ext uri="{FF2B5EF4-FFF2-40B4-BE49-F238E27FC236}">
                  <a16:creationId xmlns="" xmlns:a16="http://schemas.microsoft.com/office/drawing/2014/main" id="{200367A1-E00F-4E5C-B4AB-313F361BDD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Line 41">
              <a:extLst>
                <a:ext uri="{FF2B5EF4-FFF2-40B4-BE49-F238E27FC236}">
                  <a16:creationId xmlns="" xmlns:a16="http://schemas.microsoft.com/office/drawing/2014/main" id="{8681F4A9-9502-45E9-80A9-DF28C99FE9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2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Line 42">
              <a:extLst>
                <a:ext uri="{FF2B5EF4-FFF2-40B4-BE49-F238E27FC236}">
                  <a16:creationId xmlns="" xmlns:a16="http://schemas.microsoft.com/office/drawing/2014/main" id="{15FE64C3-2214-44EF-A65F-1EC0D03011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Line 43">
              <a:extLst>
                <a:ext uri="{FF2B5EF4-FFF2-40B4-BE49-F238E27FC236}">
                  <a16:creationId xmlns="" xmlns:a16="http://schemas.microsoft.com/office/drawing/2014/main" id="{FB054698-25C1-44FD-974C-9B7AD95AA5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8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Line 44">
              <a:extLst>
                <a:ext uri="{FF2B5EF4-FFF2-40B4-BE49-F238E27FC236}">
                  <a16:creationId xmlns="" xmlns:a16="http://schemas.microsoft.com/office/drawing/2014/main" id="{FD3330FF-258B-476C-8E9B-5CD8B47498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8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5" name="Line 45">
              <a:extLst>
                <a:ext uri="{FF2B5EF4-FFF2-40B4-BE49-F238E27FC236}">
                  <a16:creationId xmlns="" xmlns:a16="http://schemas.microsoft.com/office/drawing/2014/main" id="{9BB1593B-9170-46BB-A32D-77EEF34000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0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Rectangle 46">
              <a:extLst>
                <a:ext uri="{FF2B5EF4-FFF2-40B4-BE49-F238E27FC236}">
                  <a16:creationId xmlns="" xmlns:a16="http://schemas.microsoft.com/office/drawing/2014/main" id="{BBE7A32C-EE37-4A91-8ACA-6A103E7A3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5" y="3154"/>
              <a:ext cx="1474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Okazaki Fragment 2</a:t>
              </a:r>
            </a:p>
          </p:txBody>
        </p:sp>
        <p:sp>
          <p:nvSpPr>
            <p:cNvPr id="47" name="Line 47">
              <a:extLst>
                <a:ext uri="{FF2B5EF4-FFF2-40B4-BE49-F238E27FC236}">
                  <a16:creationId xmlns="" xmlns:a16="http://schemas.microsoft.com/office/drawing/2014/main" id="{0FE15BE0-5667-4D8D-BBA2-12A19A8553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84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Line 48">
              <a:extLst>
                <a:ext uri="{FF2B5EF4-FFF2-40B4-BE49-F238E27FC236}">
                  <a16:creationId xmlns="" xmlns:a16="http://schemas.microsoft.com/office/drawing/2014/main" id="{60B96750-8A1D-4119-897D-6D09C9A899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6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9" name="Line 49">
              <a:extLst>
                <a:ext uri="{FF2B5EF4-FFF2-40B4-BE49-F238E27FC236}">
                  <a16:creationId xmlns="" xmlns:a16="http://schemas.microsoft.com/office/drawing/2014/main" id="{DAF06509-33F9-4864-8A6B-422A1828C4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8" y="3456"/>
              <a:ext cx="304" cy="0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" name="Line 50">
              <a:extLst>
                <a:ext uri="{FF2B5EF4-FFF2-40B4-BE49-F238E27FC236}">
                  <a16:creationId xmlns="" xmlns:a16="http://schemas.microsoft.com/office/drawing/2014/main" id="{2703FA5D-DF4C-4892-9255-EB58956FB6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32" y="3440"/>
              <a:ext cx="0" cy="224"/>
            </a:xfrm>
            <a:prstGeom prst="line">
              <a:avLst/>
            </a:prstGeom>
            <a:noFill/>
            <a:ln w="50800">
              <a:solidFill>
                <a:srgbClr val="316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Rectangle 51">
              <a:extLst>
                <a:ext uri="{FF2B5EF4-FFF2-40B4-BE49-F238E27FC236}">
                  <a16:creationId xmlns="" xmlns:a16="http://schemas.microsoft.com/office/drawing/2014/main" id="{E90C975D-52CA-44AC-8CB8-1B7799057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8" y="3368"/>
              <a:ext cx="176" cy="17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endParaRPr lang="ar-SA" altLang="en-US"/>
            </a:p>
          </p:txBody>
        </p:sp>
        <p:sp>
          <p:nvSpPr>
            <p:cNvPr id="52" name="Rectangle 52">
              <a:extLst>
                <a:ext uri="{FF2B5EF4-FFF2-40B4-BE49-F238E27FC236}">
                  <a16:creationId xmlns="" xmlns:a16="http://schemas.microsoft.com/office/drawing/2014/main" id="{83851CA2-554D-4150-A830-D0163218A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7" y="2823"/>
              <a:ext cx="1012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DNA ligase</a:t>
              </a:r>
            </a:p>
          </p:txBody>
        </p:sp>
        <p:sp>
          <p:nvSpPr>
            <p:cNvPr id="53" name="Rectangle 53">
              <a:extLst>
                <a:ext uri="{FF2B5EF4-FFF2-40B4-BE49-F238E27FC236}">
                  <a16:creationId xmlns="" xmlns:a16="http://schemas.microsoft.com/office/drawing/2014/main" id="{5E98B94E-859F-469B-B9B9-9090B77A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" y="3154"/>
              <a:ext cx="1474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defRPr/>
              </a:pPr>
              <a:r>
                <a:rPr kumimoji="0"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Okazaki Fragment 1</a:t>
              </a:r>
            </a:p>
          </p:txBody>
        </p:sp>
        <p:sp>
          <p:nvSpPr>
            <p:cNvPr id="54" name="Line 54">
              <a:extLst>
                <a:ext uri="{FF2B5EF4-FFF2-40B4-BE49-F238E27FC236}">
                  <a16:creationId xmlns="" xmlns:a16="http://schemas.microsoft.com/office/drawing/2014/main" id="{D8C19382-C9AE-4944-85AD-CAFA860DD9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3080"/>
              <a:ext cx="0" cy="224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Rectangle 55">
              <a:extLst>
                <a:ext uri="{FF2B5EF4-FFF2-40B4-BE49-F238E27FC236}">
                  <a16:creationId xmlns="" xmlns:a16="http://schemas.microsoft.com/office/drawing/2014/main" id="{F023683B-EB2B-4986-BA04-478171F71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7" y="3783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5’</a:t>
              </a:r>
            </a:p>
          </p:txBody>
        </p:sp>
        <p:sp>
          <p:nvSpPr>
            <p:cNvPr id="56" name="Rectangle 56">
              <a:extLst>
                <a:ext uri="{FF2B5EF4-FFF2-40B4-BE49-F238E27FC236}">
                  <a16:creationId xmlns="" xmlns:a16="http://schemas.microsoft.com/office/drawing/2014/main" id="{0CA27FE7-9B5E-4E71-9BBD-91974721C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" y="3207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5’</a:t>
              </a:r>
            </a:p>
          </p:txBody>
        </p:sp>
        <p:sp>
          <p:nvSpPr>
            <p:cNvPr id="57" name="Rectangle 57">
              <a:extLst>
                <a:ext uri="{FF2B5EF4-FFF2-40B4-BE49-F238E27FC236}">
                  <a16:creationId xmlns="" xmlns:a16="http://schemas.microsoft.com/office/drawing/2014/main" id="{CD5EC2D9-8856-40E2-AA19-F13FD2026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" y="3783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3’</a:t>
              </a:r>
            </a:p>
          </p:txBody>
        </p:sp>
        <p:sp>
          <p:nvSpPr>
            <p:cNvPr id="58" name="Rectangle 58">
              <a:extLst>
                <a:ext uri="{FF2B5EF4-FFF2-40B4-BE49-F238E27FC236}">
                  <a16:creationId xmlns="" xmlns:a16="http://schemas.microsoft.com/office/drawing/2014/main" id="{2259CF5F-97E8-4B46-9824-9CACDB75D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7" y="3255"/>
              <a:ext cx="274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1pPr>
              <a:lvl2pPr marL="742950" indent="-28575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2pPr>
              <a:lvl3pPr marL="11430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3pPr>
              <a:lvl4pPr marL="16002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4pPr>
              <a:lvl5pPr marL="2057400" indent="-228600"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cs typeface="Arial" charset="0"/>
                  <a:sym typeface="Symbol" pitchFamily="18" charset="2"/>
                </a:defRPr>
              </a:lvl9pPr>
            </a:lstStyle>
            <a:p>
              <a:r>
                <a:rPr kumimoji="0" lang="en-US" altLang="en-US" sz="2400" b="1"/>
                <a:t>3’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271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1CCB589-4BA4-4DEC-B200-6E7AD3407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Stages of replication: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40293FD-880F-443C-A915-347920CFA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stages of replication: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Initiation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Elongation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Termination</a:t>
            </a:r>
          </a:p>
        </p:txBody>
      </p:sp>
    </p:spTree>
    <p:extLst>
      <p:ext uri="{BB962C8B-B14F-4D97-AF65-F5344CB8AC3E}">
        <p14:creationId xmlns:p14="http://schemas.microsoft.com/office/powerpoint/2010/main" val="412946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5004B2-4B5E-4086-BCEA-E43EAE1C4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781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Initiation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occurs at the origin of replication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separates dsDNA, primer synthesis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Elongation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strands of DNA are synthesized by DNA polymerase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Forms phosphoester bonds, correct the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mismatch bases, extending the DNA strand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Termination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Stops the DNA Replication occurs at a specific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termination site</a:t>
            </a:r>
          </a:p>
        </p:txBody>
      </p:sp>
    </p:spTree>
    <p:extLst>
      <p:ext uri="{BB962C8B-B14F-4D97-AF65-F5344CB8AC3E}">
        <p14:creationId xmlns:p14="http://schemas.microsoft.com/office/powerpoint/2010/main" val="360074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3A175C-8CCB-4CA9-AAAF-F9A46C680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Replication Enzymes &amp; Proteins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A929C8F-8B10-4C31-9907-6F1C860BC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Polymerase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Matches the correct nucleotides then joins / polymerizes adjacent nucleotides to each other.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Helicase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Unwinds the DNA and melts it.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Provides an RNA primer to start polymerization.</a:t>
            </a:r>
          </a:p>
        </p:txBody>
      </p:sp>
    </p:spTree>
    <p:extLst>
      <p:ext uri="{BB962C8B-B14F-4D97-AF65-F5344CB8AC3E}">
        <p14:creationId xmlns:p14="http://schemas.microsoft.com/office/powerpoint/2010/main" val="217244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C2A42A-E0C2-4FE5-BE18-0342856CF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Strand Binding Proteins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Keep the DNA single stranded after it has been melted by helicase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Telomerase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Finishes off the ends of DNA strands in Eukaryotes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Ligase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Joins adjacent DNA strands together </a:t>
            </a:r>
          </a:p>
        </p:txBody>
      </p:sp>
    </p:spTree>
    <p:extLst>
      <p:ext uri="{BB962C8B-B14F-4D97-AF65-F5344CB8AC3E}">
        <p14:creationId xmlns:p14="http://schemas.microsoft.com/office/powerpoint/2010/main" val="128898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E58DCB-EFDD-40C8-9A62-A307DA62C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Polymerase-I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6EAC43-7733-4BE9-8C71-3EAF0F74C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DNA- dependent DNA polymerase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DNA Pol -I ) was discovered in 1958 by Arthur Kornberg who received Nobel Prize in physiology &amp; medicine in 1959.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Polymerase is considered as Kornberg Enzyme.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 responsible for proofreading and filling the gaps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repairing DNA damage</a:t>
            </a:r>
          </a:p>
        </p:txBody>
      </p:sp>
    </p:spTree>
    <p:extLst>
      <p:ext uri="{BB962C8B-B14F-4D97-AF65-F5344CB8AC3E}">
        <p14:creationId xmlns:p14="http://schemas.microsoft.com/office/powerpoint/2010/main" val="255026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DFC083F-3AD2-444E-9FD1-637B59301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Polymerase -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6E6C8A6-535B-4E2A-B2E4-4B399A07A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Temporarily functional when DNA-pol I and DNA-pol III are not functional.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Still capable for doing synthesis on the damaged template.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Participates in DNA repair process.</a:t>
            </a:r>
          </a:p>
        </p:txBody>
      </p:sp>
    </p:spTree>
    <p:extLst>
      <p:ext uri="{BB962C8B-B14F-4D97-AF65-F5344CB8AC3E}">
        <p14:creationId xmlns:p14="http://schemas.microsoft.com/office/powerpoint/2010/main" val="262316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DF77BF-A56A-470F-AF7A-04BD9387A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Polymerase - 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2BF117C-161F-464C-88CF-7EFCBA02C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Elongates the strand by adding DNA nucleotides on leading</a:t>
            </a: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</a:p>
          <a:p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proofreads</a:t>
            </a: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corrects</a:t>
            </a: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DNA strand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96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146" name="Picture 2" descr="C:\Users\UNIVERSAL\Desktop\thFWIK530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7620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01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09600"/>
            <a:ext cx="5334000" cy="594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00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NIVERSAL\Desktop\nucleotide-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398272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NIVERSAL\Desktop\jD06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482" y="1637270"/>
            <a:ext cx="3754538" cy="331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40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a gene?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Section of DNA that holds instructions to build a protein.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Unit of heredity information that occupies a fixed position (locus) on chromosome.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Gene determine what the organism is like, its appearance, how it survives and it behaves in an environment.</a:t>
            </a:r>
          </a:p>
        </p:txBody>
      </p:sp>
    </p:spTree>
    <p:extLst>
      <p:ext uri="{BB962C8B-B14F-4D97-AF65-F5344CB8AC3E}">
        <p14:creationId xmlns:p14="http://schemas.microsoft.com/office/powerpoint/2010/main" val="387681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826928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89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172</TotalTime>
  <Words>1393</Words>
  <Application>Microsoft Office PowerPoint</Application>
  <PresentationFormat>On-screen Show (4:3)</PresentationFormat>
  <Paragraphs>242</Paragraphs>
  <Slides>48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Arial</vt:lpstr>
      <vt:lpstr>Calibri</vt:lpstr>
      <vt:lpstr>Century Gothic</vt:lpstr>
      <vt:lpstr>Symbol</vt:lpstr>
      <vt:lpstr>Times New Roman</vt:lpstr>
      <vt:lpstr>Wingdings</vt:lpstr>
      <vt:lpstr>Wingdings 3</vt:lpstr>
      <vt:lpstr>Ion</vt:lpstr>
      <vt:lpstr>Structure and function of DNA</vt:lpstr>
      <vt:lpstr>Deoxyribonucleic acid(DNA)</vt:lpstr>
      <vt:lpstr>Monomer</vt:lpstr>
      <vt:lpstr>PowerPoint Presentation</vt:lpstr>
      <vt:lpstr>PowerPoint Presentation</vt:lpstr>
      <vt:lpstr>PowerPoint Presentation</vt:lpstr>
      <vt:lpstr>PowerPoint Presentation</vt:lpstr>
      <vt:lpstr>What is a gene?</vt:lpstr>
      <vt:lpstr>PowerPoint Presentation</vt:lpstr>
      <vt:lpstr>Genetic code</vt:lpstr>
      <vt:lpstr>The Double Helix</vt:lpstr>
      <vt:lpstr>PowerPoint Presentation</vt:lpstr>
      <vt:lpstr>FUNCTIONS OF DNA</vt:lpstr>
      <vt:lpstr>PowerPoint Presentation</vt:lpstr>
      <vt:lpstr>Structure and functions of RNA</vt:lpstr>
      <vt:lpstr> Ribonucleic Acid:</vt:lpstr>
      <vt:lpstr>PowerPoint Presentation</vt:lpstr>
      <vt:lpstr>Synthesis:</vt:lpstr>
      <vt:lpstr>Types of RNA:</vt:lpstr>
      <vt:lpstr>Messenger RNA:</vt:lpstr>
      <vt:lpstr>PowerPoint Presentation</vt:lpstr>
      <vt:lpstr>Transfer RNA:</vt:lpstr>
      <vt:lpstr>PowerPoint Presentation</vt:lpstr>
      <vt:lpstr>Ribosomal RNA:</vt:lpstr>
      <vt:lpstr>PowerPoint Presentation</vt:lpstr>
      <vt:lpstr>Functions of RNA:</vt:lpstr>
      <vt:lpstr>DNA REPLICATION</vt:lpstr>
      <vt:lpstr>PowerPoint Presentation</vt:lpstr>
      <vt:lpstr>Introduction</vt:lpstr>
      <vt:lpstr>PowerPoint Presentation</vt:lpstr>
      <vt:lpstr>DNA made up:</vt:lpstr>
      <vt:lpstr>Replication Patterns</vt:lpstr>
      <vt:lpstr>PowerPoint Presentation</vt:lpstr>
      <vt:lpstr>PowerPoint Presentation</vt:lpstr>
      <vt:lpstr>PowerPoint Presentation</vt:lpstr>
      <vt:lpstr>Synthesis of the new DNA Strands</vt:lpstr>
      <vt:lpstr>DNA Polymerase:</vt:lpstr>
      <vt:lpstr>Leading Strand:</vt:lpstr>
      <vt:lpstr>Lagging Strand:</vt:lpstr>
      <vt:lpstr>Okazaki Fragments:</vt:lpstr>
      <vt:lpstr>DNA ligase:</vt:lpstr>
      <vt:lpstr>Stages of replication:</vt:lpstr>
      <vt:lpstr>PowerPoint Presentation</vt:lpstr>
      <vt:lpstr>Replication Enzymes &amp; Proteins</vt:lpstr>
      <vt:lpstr>PowerPoint Presentation</vt:lpstr>
      <vt:lpstr>DNA Polymerase-I</vt:lpstr>
      <vt:lpstr>DNA Polymerase - II</vt:lpstr>
      <vt:lpstr>DNA Polymerase - III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and function of DNA</dc:title>
  <dc:creator>UNIVERSAL</dc:creator>
  <cp:lastModifiedBy>rashida saleem</cp:lastModifiedBy>
  <cp:revision>24</cp:revision>
  <dcterms:created xsi:type="dcterms:W3CDTF">2019-05-06T19:35:10Z</dcterms:created>
  <dcterms:modified xsi:type="dcterms:W3CDTF">2019-05-24T17:12:24Z</dcterms:modified>
</cp:coreProperties>
</file>